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61" r:id="rId1"/>
  </p:sldMasterIdLst>
  <p:notesMasterIdLst>
    <p:notesMasterId r:id="rId14"/>
  </p:notesMasterIdLst>
  <p:sldIdLst>
    <p:sldId id="279" r:id="rId2"/>
    <p:sldId id="280" r:id="rId3"/>
    <p:sldId id="281" r:id="rId4"/>
    <p:sldId id="282" r:id="rId5"/>
    <p:sldId id="284" r:id="rId6"/>
    <p:sldId id="285" r:id="rId7"/>
    <p:sldId id="286" r:id="rId8"/>
    <p:sldId id="288" r:id="rId9"/>
    <p:sldId id="287" r:id="rId10"/>
    <p:sldId id="289" r:id="rId11"/>
    <p:sldId id="290" r:id="rId12"/>
    <p:sldId id="291" r:id="rId13"/>
  </p:sldIdLst>
  <p:sldSz cx="12192000" cy="6858000"/>
  <p:notesSz cx="7010400" cy="92964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Estilo claro 2 - Acento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8D230F3-CF80-4859-8CE7-A43EE81993B5}" styleName="Estilo claro 1 - Acento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A488322-F2BA-4B5B-9748-0D474271808F}" styleName="Estilo medio 3 - Énfasis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78" d="100"/>
          <a:sy n="78" d="100"/>
        </p:scale>
        <p:origin x="878"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1"/>
            <a:ext cx="3038649" cy="466725"/>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970134" y="1"/>
            <a:ext cx="3038648" cy="466725"/>
          </a:xfrm>
          <a:prstGeom prst="rect">
            <a:avLst/>
          </a:prstGeom>
        </p:spPr>
        <p:txBody>
          <a:bodyPr vert="horz" lIns="91440" tIns="45720" rIns="91440" bIns="45720" rtlCol="0"/>
          <a:lstStyle>
            <a:lvl1pPr algn="r">
              <a:defRPr sz="1200"/>
            </a:lvl1pPr>
          </a:lstStyle>
          <a:p>
            <a:fld id="{9DDA9A67-79DF-47C7-A80F-59C95C64B9D7}" type="datetimeFigureOut">
              <a:rPr lang="es-MX" smtClean="0"/>
              <a:t>17/06/2022</a:t>
            </a:fld>
            <a:endParaRPr lang="es-MX"/>
          </a:p>
        </p:txBody>
      </p:sp>
      <p:sp>
        <p:nvSpPr>
          <p:cNvPr id="4" name="Marcador de imagen de diapositiva 3"/>
          <p:cNvSpPr>
            <a:spLocks noGrp="1" noRot="1" noChangeAspect="1"/>
          </p:cNvSpPr>
          <p:nvPr>
            <p:ph type="sldImg" idx="2"/>
          </p:nvPr>
        </p:nvSpPr>
        <p:spPr>
          <a:xfrm>
            <a:off x="717550" y="1162050"/>
            <a:ext cx="5576888" cy="31369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701848" y="4473576"/>
            <a:ext cx="5608320" cy="3660775"/>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829676"/>
            <a:ext cx="3038649" cy="466725"/>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970134" y="8829676"/>
            <a:ext cx="3038648" cy="466725"/>
          </a:xfrm>
          <a:prstGeom prst="rect">
            <a:avLst/>
          </a:prstGeom>
        </p:spPr>
        <p:txBody>
          <a:bodyPr vert="horz" lIns="91440" tIns="45720" rIns="91440" bIns="45720" rtlCol="0" anchor="b"/>
          <a:lstStyle>
            <a:lvl1pPr algn="r">
              <a:defRPr sz="1200"/>
            </a:lvl1pPr>
          </a:lstStyle>
          <a:p>
            <a:fld id="{1FA4774C-684E-45D4-A302-1A2B1593D90C}" type="slidenum">
              <a:rPr lang="es-MX" smtClean="0"/>
              <a:t>‹Nº›</a:t>
            </a:fld>
            <a:endParaRPr lang="es-MX"/>
          </a:p>
        </p:txBody>
      </p:sp>
    </p:spTree>
    <p:extLst>
      <p:ext uri="{BB962C8B-B14F-4D97-AF65-F5344CB8AC3E}">
        <p14:creationId xmlns:p14="http://schemas.microsoft.com/office/powerpoint/2010/main" val="2195126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a:latin typeface="Tahoma" panose="020B0604030504040204" pitchFamily="34" charset="0"/>
                <a:ea typeface="Tahoma" panose="020B0604030504040204" pitchFamily="34" charset="0"/>
                <a:cs typeface="Tahoma" panose="020B0604030504040204" pitchFamily="34" charset="0"/>
              </a:rPr>
              <a:t>mismas que se les hace entrega en este momento, con la finalidad de que dichas modificaciones sean tomadas en consideración para nuevo proyecto integral que elabore este grupo de trabajo.</a:t>
            </a:r>
          </a:p>
          <a:p>
            <a:endParaRPr lang="es-MX" dirty="0"/>
          </a:p>
        </p:txBody>
      </p:sp>
      <p:sp>
        <p:nvSpPr>
          <p:cNvPr id="4" name="Marcador de número de diapositiva 3"/>
          <p:cNvSpPr>
            <a:spLocks noGrp="1"/>
          </p:cNvSpPr>
          <p:nvPr>
            <p:ph type="sldNum" sz="quarter" idx="10"/>
          </p:nvPr>
        </p:nvSpPr>
        <p:spPr/>
        <p:txBody>
          <a:bodyPr/>
          <a:lstStyle/>
          <a:p>
            <a:fld id="{1FA4774C-684E-45D4-A302-1A2B1593D90C}" type="slidenum">
              <a:rPr lang="es-MX" smtClean="0"/>
              <a:t>4</a:t>
            </a:fld>
            <a:endParaRPr lang="es-MX"/>
          </a:p>
        </p:txBody>
      </p:sp>
    </p:spTree>
    <p:extLst>
      <p:ext uri="{BB962C8B-B14F-4D97-AF65-F5344CB8AC3E}">
        <p14:creationId xmlns:p14="http://schemas.microsoft.com/office/powerpoint/2010/main" val="17107235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MX"/>
          </a:p>
        </p:txBody>
      </p:sp>
      <p:sp>
        <p:nvSpPr>
          <p:cNvPr id="4" name="Marcador de fecha 3"/>
          <p:cNvSpPr>
            <a:spLocks noGrp="1"/>
          </p:cNvSpPr>
          <p:nvPr>
            <p:ph type="dt" sz="half" idx="10"/>
          </p:nvPr>
        </p:nvSpPr>
        <p:spPr/>
        <p:txBody>
          <a:bodyPr/>
          <a:lstStyle/>
          <a:p>
            <a:fld id="{796013CE-A4CA-4309-AC8D-1E80A6E2AF95}" type="datetimeFigureOut">
              <a:rPr lang="es-MX" smtClean="0"/>
              <a:t>17/06/2022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1E64E510-AF1F-4555-BCCB-5650E7AE4C49}" type="slidenum">
              <a:rPr lang="es-MX" smtClean="0"/>
              <a:t>‹Nº›</a:t>
            </a:fld>
            <a:endParaRPr lang="es-MX"/>
          </a:p>
        </p:txBody>
      </p:sp>
      <p:pic>
        <p:nvPicPr>
          <p:cNvPr id="7" name="Imagen 6" descr="Imagen que contiene Icono&#10;&#10;Descripción generada automáticamente">
            <a:extLst>
              <a:ext uri="{FF2B5EF4-FFF2-40B4-BE49-F238E27FC236}">
                <a16:creationId xmlns:a16="http://schemas.microsoft.com/office/drawing/2014/main" id="{3BAAA944-810D-4D35-8F68-2102A806EA7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1564"/>
            <a:ext cx="12192000" cy="6899564"/>
          </a:xfrm>
          <a:prstGeom prst="rect">
            <a:avLst/>
          </a:prstGeom>
        </p:spPr>
      </p:pic>
    </p:spTree>
    <p:extLst>
      <p:ext uri="{BB962C8B-B14F-4D97-AF65-F5344CB8AC3E}">
        <p14:creationId xmlns:p14="http://schemas.microsoft.com/office/powerpoint/2010/main" val="1919166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96013CE-A4CA-4309-AC8D-1E80A6E2AF95}" type="datetimeFigureOut">
              <a:rPr lang="es-MX" smtClean="0"/>
              <a:t>17/06/2022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1E64E510-AF1F-4555-BCCB-5650E7AE4C49}" type="slidenum">
              <a:rPr lang="es-MX" smtClean="0"/>
              <a:t>‹Nº›</a:t>
            </a:fld>
            <a:endParaRPr lang="es-MX"/>
          </a:p>
        </p:txBody>
      </p:sp>
    </p:spTree>
    <p:extLst>
      <p:ext uri="{BB962C8B-B14F-4D97-AF65-F5344CB8AC3E}">
        <p14:creationId xmlns:p14="http://schemas.microsoft.com/office/powerpoint/2010/main" val="763836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96013CE-A4CA-4309-AC8D-1E80A6E2AF95}" type="datetimeFigureOut">
              <a:rPr lang="es-MX" smtClean="0"/>
              <a:t>17/06/2022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1E64E510-AF1F-4555-BCCB-5650E7AE4C49}" type="slidenum">
              <a:rPr lang="es-MX" smtClean="0"/>
              <a:t>‹Nº›</a:t>
            </a:fld>
            <a:endParaRPr lang="es-MX"/>
          </a:p>
        </p:txBody>
      </p:sp>
    </p:spTree>
    <p:extLst>
      <p:ext uri="{BB962C8B-B14F-4D97-AF65-F5344CB8AC3E}">
        <p14:creationId xmlns:p14="http://schemas.microsoft.com/office/powerpoint/2010/main" val="3924635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Título y objetos">
    <p:spTree>
      <p:nvGrpSpPr>
        <p:cNvPr id="1" name=""/>
        <p:cNvGrpSpPr/>
        <p:nvPr/>
      </p:nvGrpSpPr>
      <p:grpSpPr>
        <a:xfrm>
          <a:off x="0" y="0"/>
          <a:ext cx="0" cy="0"/>
          <a:chOff x="0" y="0"/>
          <a:chExt cx="0" cy="0"/>
        </a:xfrm>
      </p:grpSpPr>
      <p:pic>
        <p:nvPicPr>
          <p:cNvPr id="7" name="Imagen 6" descr="Imagen que contiene Icono&#10;&#10;Descripción generada automáticamente">
            <a:extLst>
              <a:ext uri="{FF2B5EF4-FFF2-40B4-BE49-F238E27FC236}">
                <a16:creationId xmlns:a16="http://schemas.microsoft.com/office/drawing/2014/main" id="{D613F006-EF02-430D-9BC1-820996009415}"/>
              </a:ext>
            </a:extLst>
          </p:cNvPr>
          <p:cNvPicPr>
            <a:picLocks noGrp="1" noRot="1" noChangeAspect="1" noMove="1" noResize="1" noEditPoints="1" noAdjustHandles="1" noChangeArrowheads="1" noChangeShapeType="1" noCrop="1"/>
          </p:cNvPicPr>
          <p:nvPr userDrawn="1"/>
        </p:nvPicPr>
        <p:blipFill>
          <a:blip r:embed="rId2">
            <a:extLst>
              <a:ext uri="{28A0092B-C50C-407E-A947-70E740481C1C}">
                <a14:useLocalDpi xmlns:a14="http://schemas.microsoft.com/office/drawing/2010/main" val="0"/>
              </a:ext>
            </a:extLst>
          </a:blip>
          <a:stretch>
            <a:fillRect/>
          </a:stretch>
        </p:blipFill>
        <p:spPr>
          <a:xfrm>
            <a:off x="0" y="-41564"/>
            <a:ext cx="12192000" cy="6899564"/>
          </a:xfrm>
          <a:prstGeom prst="rect">
            <a:avLst/>
          </a:prstGeom>
        </p:spPr>
      </p:pic>
      <p:sp>
        <p:nvSpPr>
          <p:cNvPr id="3" name="Marcador de contenido 2">
            <a:extLst>
              <a:ext uri="{FF2B5EF4-FFF2-40B4-BE49-F238E27FC236}">
                <a16:creationId xmlns:a16="http://schemas.microsoft.com/office/drawing/2014/main" id="{75458DE9-DEC5-443D-A9C2-5BFB58593191}"/>
              </a:ext>
            </a:extLst>
          </p:cNvPr>
          <p:cNvSpPr>
            <a:spLocks noGrp="1"/>
          </p:cNvSpPr>
          <p:nvPr>
            <p:ph idx="1"/>
          </p:nvPr>
        </p:nvSpPr>
        <p:spPr>
          <a:xfrm>
            <a:off x="838200" y="2067375"/>
            <a:ext cx="10515600" cy="4109588"/>
          </a:xfrm>
        </p:spPr>
        <p:txBody>
          <a:bodyPr/>
          <a:lstStyle>
            <a:lvl1pPr>
              <a:defRPr>
                <a:latin typeface="Pangram"/>
              </a:defRPr>
            </a:lvl1pPr>
            <a:lvl2pPr>
              <a:defRPr>
                <a:latin typeface="Pangram"/>
              </a:defRPr>
            </a:lvl2pPr>
            <a:lvl3pPr>
              <a:defRPr>
                <a:latin typeface="Pangram"/>
              </a:defRPr>
            </a:lvl3pPr>
            <a:lvl4pPr>
              <a:defRPr>
                <a:latin typeface="Pangram"/>
              </a:defRPr>
            </a:lvl4pPr>
            <a:lvl5pPr>
              <a:defRPr>
                <a:latin typeface="Pangram"/>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CE6EC128-D43E-4665-BF26-3F85FBC0D6D5}"/>
              </a:ext>
            </a:extLst>
          </p:cNvPr>
          <p:cNvSpPr>
            <a:spLocks noGrp="1"/>
          </p:cNvSpPr>
          <p:nvPr>
            <p:ph type="dt" sz="half" idx="10"/>
          </p:nvPr>
        </p:nvSpPr>
        <p:spPr/>
        <p:txBody>
          <a:bodyPr/>
          <a:lstStyle/>
          <a:p>
            <a:fld id="{796013CE-A4CA-4309-AC8D-1E80A6E2AF95}" type="datetimeFigureOut">
              <a:rPr lang="es-MX" smtClean="0"/>
              <a:t>17/06/2022</a:t>
            </a:fld>
            <a:endParaRPr lang="es-MX"/>
          </a:p>
        </p:txBody>
      </p:sp>
      <p:sp>
        <p:nvSpPr>
          <p:cNvPr id="5" name="Marcador de pie de página 4">
            <a:extLst>
              <a:ext uri="{FF2B5EF4-FFF2-40B4-BE49-F238E27FC236}">
                <a16:creationId xmlns:a16="http://schemas.microsoft.com/office/drawing/2014/main" id="{B61C1D93-4707-4730-8C35-DC35A0442EE0}"/>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6A787D5-A96F-448E-8E1A-F150F32D0CD8}"/>
              </a:ext>
            </a:extLst>
          </p:cNvPr>
          <p:cNvSpPr>
            <a:spLocks noGrp="1"/>
          </p:cNvSpPr>
          <p:nvPr>
            <p:ph type="sldNum" sz="quarter" idx="12"/>
          </p:nvPr>
        </p:nvSpPr>
        <p:spPr/>
        <p:txBody>
          <a:bodyPr/>
          <a:lstStyle/>
          <a:p>
            <a:fld id="{1E64E510-AF1F-4555-BCCB-5650E7AE4C49}" type="slidenum">
              <a:rPr lang="es-MX" smtClean="0"/>
              <a:t>‹Nº›</a:t>
            </a:fld>
            <a:endParaRPr lang="es-MX"/>
          </a:p>
        </p:txBody>
      </p:sp>
      <p:pic>
        <p:nvPicPr>
          <p:cNvPr id="8" name="Imagen 7">
            <a:extLst>
              <a:ext uri="{FF2B5EF4-FFF2-40B4-BE49-F238E27FC236}">
                <a16:creationId xmlns:a16="http://schemas.microsoft.com/office/drawing/2014/main" id="{46E1B8C8-E42B-4139-8F08-B2D82521F735}"/>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175418" y="26987"/>
            <a:ext cx="1325563" cy="1325563"/>
          </a:xfrm>
          <a:prstGeom prst="rect">
            <a:avLst/>
          </a:prstGeom>
        </p:spPr>
      </p:pic>
      <p:sp>
        <p:nvSpPr>
          <p:cNvPr id="9" name="Rectangle 3">
            <a:extLst>
              <a:ext uri="{FF2B5EF4-FFF2-40B4-BE49-F238E27FC236}">
                <a16:creationId xmlns:a16="http://schemas.microsoft.com/office/drawing/2014/main" id="{7D6ADD5B-EFB5-4A37-9D9A-984BC9C14106}"/>
              </a:ext>
            </a:extLst>
          </p:cNvPr>
          <p:cNvSpPr>
            <a:spLocks noChangeArrowheads="1"/>
          </p:cNvSpPr>
          <p:nvPr userDrawn="1"/>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10" name="Rectangle 4">
            <a:extLst>
              <a:ext uri="{FF2B5EF4-FFF2-40B4-BE49-F238E27FC236}">
                <a16:creationId xmlns:a16="http://schemas.microsoft.com/office/drawing/2014/main" id="{D0E624D5-C589-42D8-8DFE-F546F5A7EC87}"/>
              </a:ext>
            </a:extLst>
          </p:cNvPr>
          <p:cNvSpPr>
            <a:spLocks noChangeArrowheads="1"/>
          </p:cNvSpPr>
          <p:nvPr userDrawn="1"/>
        </p:nvSpPr>
        <p:spPr bwMode="auto">
          <a:xfrm>
            <a:off x="7825812" y="181939"/>
            <a:ext cx="4145814"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s-MX" altLang="es-MX" sz="1800" b="1" i="0" u="none" strike="noStrike" cap="none" normalizeH="0" baseline="0" dirty="0">
                <a:ln>
                  <a:noFill/>
                </a:ln>
                <a:solidFill>
                  <a:schemeClr val="tx1"/>
                </a:solidFill>
                <a:effectLst/>
                <a:latin typeface="Pangram"/>
                <a:ea typeface="Times New Roman" panose="02020603050405020304" pitchFamily="18" charset="0"/>
                <a:cs typeface="Times New Roman" panose="02020603050405020304" pitchFamily="18" charset="0"/>
              </a:rPr>
              <a:t>Secretaría General</a:t>
            </a:r>
            <a:endParaRPr kumimoji="0" lang="es-MX" altLang="es-MX" sz="1600" b="0" i="0" u="none" strike="noStrike" cap="none" normalizeH="0" baseline="0" dirty="0">
              <a:ln>
                <a:noFill/>
              </a:ln>
              <a:solidFill>
                <a:schemeClr val="tx1"/>
              </a:solidFill>
              <a:effectLst/>
              <a:latin typeface="Pangram"/>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s-MX" altLang="es-MX" sz="1800" b="1" i="0" u="none" strike="noStrike" cap="none" normalizeH="0" baseline="0" dirty="0">
                <a:ln>
                  <a:noFill/>
                </a:ln>
                <a:solidFill>
                  <a:schemeClr val="tx1"/>
                </a:solidFill>
                <a:effectLst/>
                <a:latin typeface="Pangram"/>
                <a:ea typeface="Times New Roman" panose="02020603050405020304" pitchFamily="18" charset="0"/>
                <a:cs typeface="Times New Roman" panose="02020603050405020304" pitchFamily="18" charset="0"/>
              </a:rPr>
              <a:t>Dirección General de Asuntos Jurídicos</a:t>
            </a:r>
            <a:endParaRPr kumimoji="0" lang="es-MX" altLang="es-MX" sz="1600" b="0" i="0" u="none" strike="noStrike" cap="none" normalizeH="0" baseline="0" dirty="0">
              <a:ln>
                <a:noFill/>
              </a:ln>
              <a:solidFill>
                <a:schemeClr val="tx1"/>
              </a:solidFill>
              <a:effectLst/>
              <a:latin typeface="Pangram"/>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s-MX" altLang="es-MX" sz="1200" b="1" i="0" u="none" strike="noStrike" cap="none" normalizeH="0" baseline="0" dirty="0">
                <a:ln>
                  <a:noFill/>
                </a:ln>
                <a:solidFill>
                  <a:schemeClr val="tx1"/>
                </a:solidFill>
                <a:effectLst/>
                <a:latin typeface="Pangram"/>
                <a:ea typeface="Times New Roman" panose="02020603050405020304" pitchFamily="18" charset="0"/>
                <a:cs typeface="Times New Roman" panose="02020603050405020304" pitchFamily="18" charset="0"/>
              </a:rPr>
              <a:t>"LXV La Legislatura de la Paridad, la Inclusión y la Diversidad".</a:t>
            </a:r>
            <a:endParaRPr kumimoji="0" lang="es-MX" altLang="es-MX" sz="1600" b="0" i="0" u="none" strike="noStrike" cap="none" normalizeH="0" baseline="0" dirty="0">
              <a:ln>
                <a:noFill/>
              </a:ln>
              <a:solidFill>
                <a:schemeClr val="tx1"/>
              </a:solidFill>
              <a:effectLst/>
              <a:latin typeface="Pangram"/>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s-MX" altLang="es-MX" sz="1200" b="0" i="1" u="none" strike="noStrike" cap="none" normalizeH="0" baseline="0" dirty="0">
                <a:ln>
                  <a:noFill/>
                </a:ln>
                <a:solidFill>
                  <a:schemeClr val="tx1"/>
                </a:solidFill>
                <a:effectLst/>
                <a:latin typeface="Pangram"/>
                <a:ea typeface="Times New Roman" panose="02020603050405020304" pitchFamily="18" charset="0"/>
                <a:cs typeface="Arial" panose="020B0604020202020204" pitchFamily="34" charset="0"/>
              </a:rPr>
              <a:t>"2022, Año de Ricardo Flores Magón</a:t>
            </a:r>
            <a:r>
              <a:rPr kumimoji="0" lang="es-MX" altLang="es-MX" sz="1100" b="0" i="1"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Arial" panose="020B0604020202020204" pitchFamily="34" charset="0"/>
              </a:rPr>
              <a:t>"</a:t>
            </a:r>
            <a:endParaRPr kumimoji="0" lang="es-MX" altLang="es-MX" sz="2400" b="0" i="0" u="none" strike="noStrike" cap="none" normalizeH="0" baseline="0" dirty="0">
              <a:ln>
                <a:noFill/>
              </a:ln>
              <a:solidFill>
                <a:schemeClr val="tx1"/>
              </a:solidFill>
              <a:effectLst/>
              <a:latin typeface="Arial" panose="020B0604020202020204" pitchFamily="34" charset="0"/>
            </a:endParaRPr>
          </a:p>
        </p:txBody>
      </p:sp>
      <p:sp>
        <p:nvSpPr>
          <p:cNvPr id="13" name="Título 1">
            <a:extLst>
              <a:ext uri="{FF2B5EF4-FFF2-40B4-BE49-F238E27FC236}">
                <a16:creationId xmlns:a16="http://schemas.microsoft.com/office/drawing/2014/main" id="{A7942007-86BA-4E5E-A415-65E3407AD36C}"/>
              </a:ext>
            </a:extLst>
          </p:cNvPr>
          <p:cNvSpPr>
            <a:spLocks noGrp="1"/>
          </p:cNvSpPr>
          <p:nvPr>
            <p:ph type="title"/>
          </p:nvPr>
        </p:nvSpPr>
        <p:spPr>
          <a:xfrm>
            <a:off x="838200" y="1410103"/>
            <a:ext cx="10515600" cy="363715"/>
          </a:xfrm>
        </p:spPr>
        <p:txBody>
          <a:bodyPr>
            <a:noAutofit/>
          </a:bodyPr>
          <a:lstStyle>
            <a:lvl1pPr>
              <a:defRPr sz="3200" b="1">
                <a:latin typeface="Pangram"/>
              </a:defRPr>
            </a:lvl1pPr>
          </a:lstStyle>
          <a:p>
            <a:r>
              <a:rPr lang="es-ES" dirty="0"/>
              <a:t>Haga clic para modificar el estilo de título del patrón</a:t>
            </a:r>
            <a:endParaRPr lang="es-MX" dirty="0"/>
          </a:p>
        </p:txBody>
      </p:sp>
    </p:spTree>
    <p:extLst>
      <p:ext uri="{BB962C8B-B14F-4D97-AF65-F5344CB8AC3E}">
        <p14:creationId xmlns:p14="http://schemas.microsoft.com/office/powerpoint/2010/main" val="454792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96013CE-A4CA-4309-AC8D-1E80A6E2AF95}" type="datetimeFigureOut">
              <a:rPr lang="es-MX" smtClean="0"/>
              <a:t>17/06/2022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1E64E510-AF1F-4555-BCCB-5650E7AE4C49}" type="slidenum">
              <a:rPr lang="es-MX" smtClean="0"/>
              <a:t>‹Nº›</a:t>
            </a:fld>
            <a:endParaRPr lang="es-MX"/>
          </a:p>
        </p:txBody>
      </p:sp>
    </p:spTree>
    <p:extLst>
      <p:ext uri="{BB962C8B-B14F-4D97-AF65-F5344CB8AC3E}">
        <p14:creationId xmlns:p14="http://schemas.microsoft.com/office/powerpoint/2010/main" val="1768857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796013CE-A4CA-4309-AC8D-1E80A6E2AF95}" type="datetimeFigureOut">
              <a:rPr lang="es-MX" smtClean="0"/>
              <a:t>17/06/2022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1E64E510-AF1F-4555-BCCB-5650E7AE4C49}" type="slidenum">
              <a:rPr lang="es-MX" smtClean="0"/>
              <a:t>‹Nº›</a:t>
            </a:fld>
            <a:endParaRPr lang="es-MX"/>
          </a:p>
        </p:txBody>
      </p:sp>
    </p:spTree>
    <p:extLst>
      <p:ext uri="{BB962C8B-B14F-4D97-AF65-F5344CB8AC3E}">
        <p14:creationId xmlns:p14="http://schemas.microsoft.com/office/powerpoint/2010/main" val="3084390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796013CE-A4CA-4309-AC8D-1E80A6E2AF95}" type="datetimeFigureOut">
              <a:rPr lang="es-MX" smtClean="0"/>
              <a:t>17/06/2022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1E64E510-AF1F-4555-BCCB-5650E7AE4C49}" type="slidenum">
              <a:rPr lang="es-MX" smtClean="0"/>
              <a:t>‹Nº›</a:t>
            </a:fld>
            <a:endParaRPr lang="es-MX"/>
          </a:p>
        </p:txBody>
      </p:sp>
    </p:spTree>
    <p:extLst>
      <p:ext uri="{BB962C8B-B14F-4D97-AF65-F5344CB8AC3E}">
        <p14:creationId xmlns:p14="http://schemas.microsoft.com/office/powerpoint/2010/main" val="4025564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796013CE-A4CA-4309-AC8D-1E80A6E2AF95}" type="datetimeFigureOut">
              <a:rPr lang="es-MX" smtClean="0"/>
              <a:t>17/06/2022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1E64E510-AF1F-4555-BCCB-5650E7AE4C49}" type="slidenum">
              <a:rPr lang="es-MX" smtClean="0"/>
              <a:t>‹Nº›</a:t>
            </a:fld>
            <a:endParaRPr lang="es-MX"/>
          </a:p>
        </p:txBody>
      </p:sp>
    </p:spTree>
    <p:extLst>
      <p:ext uri="{BB962C8B-B14F-4D97-AF65-F5344CB8AC3E}">
        <p14:creationId xmlns:p14="http://schemas.microsoft.com/office/powerpoint/2010/main" val="4051921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796013CE-A4CA-4309-AC8D-1E80A6E2AF95}" type="datetimeFigureOut">
              <a:rPr lang="es-MX" smtClean="0"/>
              <a:t>17/06/2022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1E64E510-AF1F-4555-BCCB-5650E7AE4C49}" type="slidenum">
              <a:rPr lang="es-MX" smtClean="0"/>
              <a:t>‹Nº›</a:t>
            </a:fld>
            <a:endParaRPr lang="es-MX"/>
          </a:p>
        </p:txBody>
      </p:sp>
    </p:spTree>
    <p:extLst>
      <p:ext uri="{BB962C8B-B14F-4D97-AF65-F5344CB8AC3E}">
        <p14:creationId xmlns:p14="http://schemas.microsoft.com/office/powerpoint/2010/main" val="3451337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96013CE-A4CA-4309-AC8D-1E80A6E2AF95}" type="datetimeFigureOut">
              <a:rPr lang="es-MX" smtClean="0"/>
              <a:t>17/06/2022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1E64E510-AF1F-4555-BCCB-5650E7AE4C49}" type="slidenum">
              <a:rPr lang="es-MX" smtClean="0"/>
              <a:t>‹Nº›</a:t>
            </a:fld>
            <a:endParaRPr lang="es-MX"/>
          </a:p>
        </p:txBody>
      </p:sp>
    </p:spTree>
    <p:extLst>
      <p:ext uri="{BB962C8B-B14F-4D97-AF65-F5344CB8AC3E}">
        <p14:creationId xmlns:p14="http://schemas.microsoft.com/office/powerpoint/2010/main" val="2700037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796013CE-A4CA-4309-AC8D-1E80A6E2AF95}" type="datetimeFigureOut">
              <a:rPr lang="es-MX" smtClean="0"/>
              <a:t>17/06/2022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1E64E510-AF1F-4555-BCCB-5650E7AE4C49}" type="slidenum">
              <a:rPr lang="es-MX" smtClean="0"/>
              <a:t>‹Nº›</a:t>
            </a:fld>
            <a:endParaRPr lang="es-MX"/>
          </a:p>
        </p:txBody>
      </p:sp>
    </p:spTree>
    <p:extLst>
      <p:ext uri="{BB962C8B-B14F-4D97-AF65-F5344CB8AC3E}">
        <p14:creationId xmlns:p14="http://schemas.microsoft.com/office/powerpoint/2010/main" val="1092634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796013CE-A4CA-4309-AC8D-1E80A6E2AF95}" type="datetimeFigureOut">
              <a:rPr lang="es-MX" smtClean="0"/>
              <a:t>17/06/2022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1E64E510-AF1F-4555-BCCB-5650E7AE4C49}" type="slidenum">
              <a:rPr lang="es-MX" smtClean="0"/>
              <a:t>‹Nº›</a:t>
            </a:fld>
            <a:endParaRPr lang="es-MX"/>
          </a:p>
        </p:txBody>
      </p:sp>
    </p:spTree>
    <p:extLst>
      <p:ext uri="{BB962C8B-B14F-4D97-AF65-F5344CB8AC3E}">
        <p14:creationId xmlns:p14="http://schemas.microsoft.com/office/powerpoint/2010/main" val="451416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6013CE-A4CA-4309-AC8D-1E80A6E2AF95}" type="datetimeFigureOut">
              <a:rPr lang="es-MX" smtClean="0"/>
              <a:t>17/06/2022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64E510-AF1F-4555-BCCB-5650E7AE4C49}" type="slidenum">
              <a:rPr lang="es-MX" smtClean="0"/>
              <a:t>‹Nº›</a:t>
            </a:fld>
            <a:endParaRPr lang="es-MX"/>
          </a:p>
        </p:txBody>
      </p:sp>
    </p:spTree>
    <p:extLst>
      <p:ext uri="{BB962C8B-B14F-4D97-AF65-F5344CB8AC3E}">
        <p14:creationId xmlns:p14="http://schemas.microsoft.com/office/powerpoint/2010/main" val="92057472"/>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 id="214748365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434958"/>
            <a:ext cx="10515600" cy="1325563"/>
          </a:xfrm>
        </p:spPr>
        <p:txBody>
          <a:bodyPr>
            <a:normAutofit fontScale="90000"/>
          </a:bodyPr>
          <a:lstStyle/>
          <a:p>
            <a:pPr marL="180340" algn="ctr">
              <a:lnSpc>
                <a:spcPct val="115000"/>
              </a:lnSpc>
              <a:spcBef>
                <a:spcPts val="500"/>
              </a:spcBef>
              <a:spcAft>
                <a:spcPts val="1000"/>
              </a:spcAft>
            </a:pPr>
            <a:r>
              <a:rPr lang="es-MX" sz="5400" b="1" dirty="0">
                <a:effectLst/>
                <a:latin typeface="Century Gothic" panose="020B0502020202020204" pitchFamily="34" charset="0"/>
                <a:ea typeface="Times New Roman" panose="02020603050405020304" pitchFamily="18" charset="0"/>
                <a:cs typeface="Times New Roman" panose="02020603050405020304" pitchFamily="18" charset="0"/>
              </a:rPr>
              <a:t>Secretaría General</a:t>
            </a:r>
            <a:br>
              <a:rPr lang="es-MX" sz="2000" dirty="0">
                <a:effectLst/>
                <a:latin typeface="Calibri" panose="020F0502020204030204" pitchFamily="34" charset="0"/>
                <a:ea typeface="Times New Roman" panose="02020603050405020304" pitchFamily="18" charset="0"/>
                <a:cs typeface="Times New Roman" panose="02020603050405020304" pitchFamily="18" charset="0"/>
              </a:rPr>
            </a:br>
            <a:r>
              <a:rPr lang="es-MX" b="1" dirty="0">
                <a:latin typeface="Century Gothic" panose="020B0502020202020204" pitchFamily="34" charset="0"/>
                <a:ea typeface="Times New Roman" panose="02020603050405020304" pitchFamily="18" charset="0"/>
                <a:cs typeface="Times New Roman" panose="02020603050405020304" pitchFamily="18" charset="0"/>
              </a:rPr>
              <a:t>Secretaría de Servicios Parlamentarios</a:t>
            </a:r>
            <a:br>
              <a:rPr lang="es-MX" b="1" dirty="0">
                <a:latin typeface="Century Gothic" panose="020B0502020202020204" pitchFamily="34" charset="0"/>
                <a:ea typeface="Times New Roman" panose="02020603050405020304" pitchFamily="18" charset="0"/>
                <a:cs typeface="Times New Roman" panose="02020603050405020304" pitchFamily="18" charset="0"/>
              </a:rPr>
            </a:br>
            <a:br>
              <a:rPr lang="es-MX" b="1" dirty="0">
                <a:latin typeface="Century Gothic" panose="020B0502020202020204" pitchFamily="34" charset="0"/>
                <a:ea typeface="Times New Roman" panose="02020603050405020304" pitchFamily="18" charset="0"/>
                <a:cs typeface="Times New Roman" panose="02020603050405020304" pitchFamily="18" charset="0"/>
              </a:rPr>
            </a:br>
            <a:r>
              <a:rPr lang="es-MX" sz="3100" b="1" dirty="0">
                <a:latin typeface="Century Gothic" panose="020B0502020202020204" pitchFamily="34" charset="0"/>
                <a:ea typeface="Times New Roman" panose="02020603050405020304" pitchFamily="18" charset="0"/>
                <a:cs typeface="Times New Roman" panose="02020603050405020304" pitchFamily="18" charset="0"/>
              </a:rPr>
              <a:t>Iniciativas relacionadas con temas del Código Nacional de Procedimientos Civiles y Familiares</a:t>
            </a:r>
            <a:endParaRPr lang="es-MX" dirty="0"/>
          </a:p>
        </p:txBody>
      </p:sp>
      <p:pic>
        <p:nvPicPr>
          <p:cNvPr id="4" name="Imagen 3">
            <a:extLst>
              <a:ext uri="{FF2B5EF4-FFF2-40B4-BE49-F238E27FC236}">
                <a16:creationId xmlns:a16="http://schemas.microsoft.com/office/drawing/2014/main" id="{3FB88706-6546-44C1-B5F6-63C0C2C1ABD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31370" y="267980"/>
            <a:ext cx="4925060" cy="2294890"/>
          </a:xfrm>
          <a:prstGeom prst="rect">
            <a:avLst/>
          </a:prstGeom>
        </p:spPr>
      </p:pic>
      <p:sp>
        <p:nvSpPr>
          <p:cNvPr id="5" name="CuadroTexto 4">
            <a:extLst>
              <a:ext uri="{FF2B5EF4-FFF2-40B4-BE49-F238E27FC236}">
                <a16:creationId xmlns:a16="http://schemas.microsoft.com/office/drawing/2014/main" id="{E8670B93-22DE-41E1-A3C8-8987DC40A985}"/>
              </a:ext>
            </a:extLst>
          </p:cNvPr>
          <p:cNvSpPr txBox="1"/>
          <p:nvPr/>
        </p:nvSpPr>
        <p:spPr>
          <a:xfrm>
            <a:off x="3044728" y="5897558"/>
            <a:ext cx="6098344" cy="780214"/>
          </a:xfrm>
          <a:prstGeom prst="rect">
            <a:avLst/>
          </a:prstGeom>
          <a:noFill/>
        </p:spPr>
        <p:txBody>
          <a:bodyPr wrap="square">
            <a:spAutoFit/>
          </a:bodyPr>
          <a:lstStyle/>
          <a:p>
            <a:pPr marL="180340" indent="-179705" algn="ctr">
              <a:lnSpc>
                <a:spcPct val="115000"/>
              </a:lnSpc>
              <a:spcBef>
                <a:spcPts val="500"/>
              </a:spcBef>
              <a:spcAft>
                <a:spcPts val="1000"/>
              </a:spcAft>
            </a:pPr>
            <a:r>
              <a:rPr lang="es-MX" sz="14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"LXV La Legislatura de la Paridad, la Inclusión y la Diversidad".</a:t>
            </a:r>
            <a:endParaRPr lang="es-MX" sz="1050" dirty="0">
              <a:effectLst/>
              <a:latin typeface="Calibri" panose="020F0502020204030204" pitchFamily="34" charset="0"/>
              <a:ea typeface="Times New Roman" panose="02020603050405020304" pitchFamily="18" charset="0"/>
              <a:cs typeface="Times New Roman" panose="02020603050405020304" pitchFamily="18" charset="0"/>
            </a:endParaRPr>
          </a:p>
          <a:p>
            <a:pPr marL="180340" algn="ctr">
              <a:lnSpc>
                <a:spcPct val="115000"/>
              </a:lnSpc>
              <a:spcBef>
                <a:spcPts val="500"/>
              </a:spcBef>
              <a:spcAft>
                <a:spcPts val="1000"/>
              </a:spcAft>
            </a:pPr>
            <a:r>
              <a:rPr lang="es-MX" sz="14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"2022, Año de Ricardo Flores Magón"</a:t>
            </a:r>
            <a:endParaRPr lang="es-MX" sz="105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CuadroTexto 6">
            <a:extLst>
              <a:ext uri="{FF2B5EF4-FFF2-40B4-BE49-F238E27FC236}">
                <a16:creationId xmlns:a16="http://schemas.microsoft.com/office/drawing/2014/main" id="{E8670B93-22DE-41E1-A3C8-8987DC40A985}"/>
              </a:ext>
            </a:extLst>
          </p:cNvPr>
          <p:cNvSpPr txBox="1"/>
          <p:nvPr/>
        </p:nvSpPr>
        <p:spPr>
          <a:xfrm>
            <a:off x="9485194" y="6310383"/>
            <a:ext cx="2802796" cy="340093"/>
          </a:xfrm>
          <a:prstGeom prst="rect">
            <a:avLst/>
          </a:prstGeom>
          <a:noFill/>
        </p:spPr>
        <p:txBody>
          <a:bodyPr wrap="square">
            <a:spAutoFit/>
          </a:bodyPr>
          <a:lstStyle/>
          <a:p>
            <a:pPr marL="180340" indent="-179705" algn="ctr">
              <a:lnSpc>
                <a:spcPct val="115000"/>
              </a:lnSpc>
              <a:spcBef>
                <a:spcPts val="500"/>
              </a:spcBef>
              <a:spcAft>
                <a:spcPts val="1000"/>
              </a:spcAft>
            </a:pPr>
            <a:r>
              <a:rPr lang="es-MX" sz="14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30 mayo 2022</a:t>
            </a:r>
            <a:endParaRPr lang="es-MX" sz="105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8049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978316" y="155687"/>
            <a:ext cx="5085348" cy="1111640"/>
          </a:xfrm>
        </p:spPr>
        <p:txBody>
          <a:bodyPr>
            <a:noAutofit/>
          </a:bodyPr>
          <a:lstStyle/>
          <a:p>
            <a:pPr marL="180340" algn="ctr">
              <a:lnSpc>
                <a:spcPct val="115000"/>
              </a:lnSpc>
              <a:spcBef>
                <a:spcPts val="500"/>
              </a:spcBef>
              <a:spcAft>
                <a:spcPts val="1000"/>
              </a:spcAft>
            </a:pPr>
            <a:r>
              <a:rPr lang="es-MX" sz="3200" b="1" dirty="0">
                <a:effectLst/>
                <a:latin typeface="Century Gothic" panose="020B0502020202020204" pitchFamily="34" charset="0"/>
                <a:ea typeface="Times New Roman" panose="02020603050405020304" pitchFamily="18" charset="0"/>
                <a:cs typeface="Times New Roman" panose="02020603050405020304" pitchFamily="18" charset="0"/>
              </a:rPr>
              <a:t>Secretaría General</a:t>
            </a:r>
            <a:br>
              <a:rPr lang="es-MX" sz="1050" dirty="0">
                <a:effectLst/>
                <a:latin typeface="Calibri" panose="020F0502020204030204" pitchFamily="34" charset="0"/>
                <a:ea typeface="Times New Roman" panose="02020603050405020304" pitchFamily="18" charset="0"/>
                <a:cs typeface="Times New Roman" panose="02020603050405020304" pitchFamily="18" charset="0"/>
              </a:rPr>
            </a:br>
            <a:r>
              <a:rPr lang="es-MX" sz="2000" b="1" dirty="0">
                <a:latin typeface="Century Gothic" panose="020B0502020202020204" pitchFamily="34" charset="0"/>
                <a:ea typeface="Times New Roman" panose="02020603050405020304" pitchFamily="18" charset="0"/>
                <a:cs typeface="Times New Roman" panose="02020603050405020304" pitchFamily="18" charset="0"/>
              </a:rPr>
              <a:t>Secretaría de Servicios Parlamentarios</a:t>
            </a:r>
            <a:endParaRPr lang="es-MX" sz="2000" dirty="0"/>
          </a:p>
        </p:txBody>
      </p:sp>
      <p:pic>
        <p:nvPicPr>
          <p:cNvPr id="4" name="Imagen 3">
            <a:extLst>
              <a:ext uri="{FF2B5EF4-FFF2-40B4-BE49-F238E27FC236}">
                <a16:creationId xmlns:a16="http://schemas.microsoft.com/office/drawing/2014/main" id="{3FB88706-6546-44C1-B5F6-63C0C2C1ABDF}"/>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663579" y="155685"/>
            <a:ext cx="2385691" cy="1111641"/>
          </a:xfrm>
          <a:prstGeom prst="rect">
            <a:avLst/>
          </a:prstGeom>
        </p:spPr>
      </p:pic>
      <p:graphicFrame>
        <p:nvGraphicFramePr>
          <p:cNvPr id="5" name="Tabla 4"/>
          <p:cNvGraphicFramePr>
            <a:graphicFrameLocks noGrp="1"/>
          </p:cNvGraphicFramePr>
          <p:nvPr>
            <p:extLst>
              <p:ext uri="{D42A27DB-BD31-4B8C-83A1-F6EECF244321}">
                <p14:modId xmlns:p14="http://schemas.microsoft.com/office/powerpoint/2010/main" val="175150414"/>
              </p:ext>
            </p:extLst>
          </p:nvPr>
        </p:nvGraphicFramePr>
        <p:xfrm>
          <a:off x="663578" y="1543048"/>
          <a:ext cx="10896075" cy="5035172"/>
        </p:xfrm>
        <a:graphic>
          <a:graphicData uri="http://schemas.openxmlformats.org/drawingml/2006/table">
            <a:tbl>
              <a:tblPr/>
              <a:tblGrid>
                <a:gridCol w="3279070">
                  <a:extLst>
                    <a:ext uri="{9D8B030D-6E8A-4147-A177-3AD203B41FA5}">
                      <a16:colId xmlns:a16="http://schemas.microsoft.com/office/drawing/2014/main" val="1227747050"/>
                    </a:ext>
                  </a:extLst>
                </a:gridCol>
                <a:gridCol w="2459302">
                  <a:extLst>
                    <a:ext uri="{9D8B030D-6E8A-4147-A177-3AD203B41FA5}">
                      <a16:colId xmlns:a16="http://schemas.microsoft.com/office/drawing/2014/main" val="990436950"/>
                    </a:ext>
                  </a:extLst>
                </a:gridCol>
                <a:gridCol w="3474253">
                  <a:extLst>
                    <a:ext uri="{9D8B030D-6E8A-4147-A177-3AD203B41FA5}">
                      <a16:colId xmlns:a16="http://schemas.microsoft.com/office/drawing/2014/main" val="346700432"/>
                    </a:ext>
                  </a:extLst>
                </a:gridCol>
                <a:gridCol w="1683450">
                  <a:extLst>
                    <a:ext uri="{9D8B030D-6E8A-4147-A177-3AD203B41FA5}">
                      <a16:colId xmlns:a16="http://schemas.microsoft.com/office/drawing/2014/main" val="127238093"/>
                    </a:ext>
                  </a:extLst>
                </a:gridCol>
              </a:tblGrid>
              <a:tr h="432313">
                <a:tc>
                  <a:txBody>
                    <a:bodyPr/>
                    <a:lstStyle/>
                    <a:p>
                      <a:pPr algn="ctr" fontAlgn="ctr"/>
                      <a:r>
                        <a:rPr lang="es-MX" sz="1600" b="1" i="0" u="none" strike="noStrike" dirty="0">
                          <a:solidFill>
                            <a:srgbClr val="395149"/>
                          </a:solidFill>
                          <a:effectLst/>
                          <a:latin typeface="Tahoma" panose="020B0604030504040204" pitchFamily="34" charset="0"/>
                          <a:ea typeface="Tahoma" panose="020B0604030504040204" pitchFamily="34" charset="0"/>
                          <a:cs typeface="Tahoma" panose="020B0604030504040204" pitchFamily="34" charset="0"/>
                        </a:rPr>
                        <a:t>INICIATIVAS LXIV</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3DAC1"/>
                    </a:solidFill>
                  </a:tcPr>
                </a:tc>
                <a:tc>
                  <a:txBody>
                    <a:bodyPr/>
                    <a:lstStyle/>
                    <a:p>
                      <a:pPr algn="ctr" fontAlgn="ctr"/>
                      <a:r>
                        <a:rPr lang="es-MX" sz="1600" b="1" i="0" u="none" strike="noStrike">
                          <a:solidFill>
                            <a:srgbClr val="395149"/>
                          </a:solidFill>
                          <a:effectLst/>
                          <a:latin typeface="Tahoma" panose="020B0604030504040204" pitchFamily="34" charset="0"/>
                          <a:ea typeface="Tahoma" panose="020B0604030504040204" pitchFamily="34" charset="0"/>
                          <a:cs typeface="Tahoma" panose="020B0604030504040204" pitchFamily="34" charset="0"/>
                        </a:rPr>
                        <a:t>PRESENTADA POR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E3DAC1"/>
                    </a:solidFill>
                  </a:tcPr>
                </a:tc>
                <a:tc>
                  <a:txBody>
                    <a:bodyPr/>
                    <a:lstStyle/>
                    <a:p>
                      <a:pPr algn="ctr" fontAlgn="ctr"/>
                      <a:r>
                        <a:rPr lang="es-MX" sz="1600" b="1" i="0" u="none" strike="noStrike">
                          <a:solidFill>
                            <a:srgbClr val="395149"/>
                          </a:solidFill>
                          <a:effectLst/>
                          <a:latin typeface="Tahoma" panose="020B0604030504040204" pitchFamily="34" charset="0"/>
                          <a:ea typeface="Tahoma" panose="020B0604030504040204" pitchFamily="34" charset="0"/>
                          <a:cs typeface="Tahoma" panose="020B0604030504040204" pitchFamily="34" charset="0"/>
                        </a:rPr>
                        <a:t>TEMATICA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3DAC1"/>
                    </a:solidFill>
                  </a:tcPr>
                </a:tc>
                <a:tc>
                  <a:txBody>
                    <a:bodyPr/>
                    <a:lstStyle/>
                    <a:p>
                      <a:pPr algn="ctr" fontAlgn="ctr"/>
                      <a:r>
                        <a:rPr lang="es-MX" sz="1600" b="1" i="0" u="none" strike="noStrike">
                          <a:solidFill>
                            <a:srgbClr val="395149"/>
                          </a:solidFill>
                          <a:effectLst/>
                          <a:latin typeface="Tahoma" panose="020B0604030504040204" pitchFamily="34" charset="0"/>
                          <a:ea typeface="Tahoma" panose="020B0604030504040204" pitchFamily="34" charset="0"/>
                          <a:cs typeface="Tahoma" panose="020B0604030504040204" pitchFamily="34" charset="0"/>
                        </a:rPr>
                        <a:t>TURNO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3DAC1"/>
                    </a:solidFill>
                  </a:tcPr>
                </a:tc>
                <a:extLst>
                  <a:ext uri="{0D108BD9-81ED-4DB2-BD59-A6C34878D82A}">
                    <a16:rowId xmlns:a16="http://schemas.microsoft.com/office/drawing/2014/main" val="2801700974"/>
                  </a:ext>
                </a:extLst>
              </a:tr>
              <a:tr h="2034413">
                <a:tc>
                  <a:txBody>
                    <a:bodyPr/>
                    <a:lstStyle/>
                    <a:p>
                      <a:pPr algn="ctr" fontAlgn="t"/>
                      <a:endParaRPr lang="es-MX" sz="1400" b="0" i="0" u="none" strike="noStrike" kern="12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p>
                      <a:pPr algn="ctr" fontAlgn="t"/>
                      <a:r>
                        <a:rPr lang="es-MX" sz="2000" b="0" i="0" u="none" strike="noStrike" kern="1200" dirty="0">
                          <a:solidFill>
                            <a:srgbClr val="000000"/>
                          </a:solidFill>
                          <a:effectLst/>
                          <a:latin typeface="Tahoma" panose="020B0604030504040204" pitchFamily="34" charset="0"/>
                          <a:ea typeface="Tahoma" panose="020B0604030504040204" pitchFamily="34" charset="0"/>
                          <a:cs typeface="Tahoma" panose="020B0604030504040204" pitchFamily="34" charset="0"/>
                        </a:rPr>
                        <a:t>Proyecto de decreto por el que se reforma el artículo 130 del Código Federal de Procedimientos Civiles.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Dip. Agustín García Rubio. GPMORENA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Armonizar la terminología de la ley, respecto al cambio de denominación de Distrito Federal por Ciudad de México.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Justicia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84885435"/>
                  </a:ext>
                </a:extLst>
              </a:tr>
              <a:tr h="2568446">
                <a:tc>
                  <a:txBody>
                    <a:bodyPr/>
                    <a:lstStyle/>
                    <a:p>
                      <a:pPr algn="ctr" fontAlgn="t"/>
                      <a:endParaRPr lang="es-MX" sz="1400" b="0" i="0" u="none" strike="noStrike" kern="12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p>
                      <a:pPr algn="ctr" fontAlgn="t"/>
                      <a:endParaRPr lang="es-MX" sz="1400" b="0" i="0" u="none" strike="noStrike" kern="12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p>
                      <a:pPr algn="ctr" fontAlgn="t"/>
                      <a:r>
                        <a:rPr lang="es-MX" sz="2000" b="0" i="0" u="none" strike="noStrike" kern="1200" dirty="0">
                          <a:solidFill>
                            <a:srgbClr val="000000"/>
                          </a:solidFill>
                          <a:effectLst/>
                          <a:latin typeface="Tahoma" panose="020B0604030504040204" pitchFamily="34" charset="0"/>
                          <a:ea typeface="Tahoma" panose="020B0604030504040204" pitchFamily="34" charset="0"/>
                          <a:cs typeface="Tahoma" panose="020B0604030504040204" pitchFamily="34" charset="0"/>
                        </a:rPr>
                        <a:t>Proyecto de decreto por el que se reforman y adicionan diversas disposiciones al Código Federal de Procedimientos Civiles.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20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rPr>
                        <a:t>Dip. Héctor Guillermo de Jesús Jiménez y Meneses. GPMORENA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2000" b="1"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rPr>
                        <a:t>Cambiar el termino de conciliación por el de mediación para referirse a los mecanismos de solución.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Justicia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537144"/>
                  </a:ext>
                </a:extLst>
              </a:tr>
            </a:tbl>
          </a:graphicData>
        </a:graphic>
      </p:graphicFrame>
      <p:sp>
        <p:nvSpPr>
          <p:cNvPr id="6" name="Rectángulo 5"/>
          <p:cNvSpPr/>
          <p:nvPr/>
        </p:nvSpPr>
        <p:spPr>
          <a:xfrm>
            <a:off x="4586570" y="1103550"/>
            <a:ext cx="2964273" cy="369332"/>
          </a:xfrm>
          <a:prstGeom prst="rect">
            <a:avLst/>
          </a:prstGeom>
        </p:spPr>
        <p:txBody>
          <a:bodyPr wrap="none">
            <a:spAutoFit/>
          </a:bodyPr>
          <a:lstStyle/>
          <a:p>
            <a:pPr algn="ctr"/>
            <a:r>
              <a:rPr lang="es-MX" b="1" dirty="0">
                <a:latin typeface="Tahoma" panose="020B0604030504040204" pitchFamily="34" charset="0"/>
                <a:ea typeface="Tahoma" panose="020B0604030504040204" pitchFamily="34" charset="0"/>
                <a:cs typeface="Tahoma" panose="020B0604030504040204" pitchFamily="34" charset="0"/>
              </a:rPr>
              <a:t>II.- Iniciativas parciales</a:t>
            </a:r>
          </a:p>
        </p:txBody>
      </p:sp>
    </p:spTree>
    <p:extLst>
      <p:ext uri="{BB962C8B-B14F-4D97-AF65-F5344CB8AC3E}">
        <p14:creationId xmlns:p14="http://schemas.microsoft.com/office/powerpoint/2010/main" val="1230736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978316" y="155687"/>
            <a:ext cx="5085348" cy="1111640"/>
          </a:xfrm>
        </p:spPr>
        <p:txBody>
          <a:bodyPr>
            <a:noAutofit/>
          </a:bodyPr>
          <a:lstStyle/>
          <a:p>
            <a:pPr marL="180340" algn="ctr">
              <a:lnSpc>
                <a:spcPct val="115000"/>
              </a:lnSpc>
              <a:spcBef>
                <a:spcPts val="500"/>
              </a:spcBef>
              <a:spcAft>
                <a:spcPts val="1000"/>
              </a:spcAft>
            </a:pPr>
            <a:r>
              <a:rPr lang="es-MX" sz="3200" b="1" dirty="0">
                <a:effectLst/>
                <a:latin typeface="Century Gothic" panose="020B0502020202020204" pitchFamily="34" charset="0"/>
                <a:ea typeface="Times New Roman" panose="02020603050405020304" pitchFamily="18" charset="0"/>
                <a:cs typeface="Times New Roman" panose="02020603050405020304" pitchFamily="18" charset="0"/>
              </a:rPr>
              <a:t>Secretaría General</a:t>
            </a:r>
            <a:br>
              <a:rPr lang="es-MX" sz="1050" dirty="0">
                <a:effectLst/>
                <a:latin typeface="Calibri" panose="020F0502020204030204" pitchFamily="34" charset="0"/>
                <a:ea typeface="Times New Roman" panose="02020603050405020304" pitchFamily="18" charset="0"/>
                <a:cs typeface="Times New Roman" panose="02020603050405020304" pitchFamily="18" charset="0"/>
              </a:rPr>
            </a:br>
            <a:r>
              <a:rPr lang="es-MX" sz="2000" b="1" dirty="0">
                <a:latin typeface="Century Gothic" panose="020B0502020202020204" pitchFamily="34" charset="0"/>
                <a:ea typeface="Times New Roman" panose="02020603050405020304" pitchFamily="18" charset="0"/>
                <a:cs typeface="Times New Roman" panose="02020603050405020304" pitchFamily="18" charset="0"/>
              </a:rPr>
              <a:t>Secretaría de Servicios Parlamentarios</a:t>
            </a:r>
            <a:endParaRPr lang="es-MX" sz="2000" dirty="0"/>
          </a:p>
        </p:txBody>
      </p:sp>
      <p:pic>
        <p:nvPicPr>
          <p:cNvPr id="4" name="Imagen 3">
            <a:extLst>
              <a:ext uri="{FF2B5EF4-FFF2-40B4-BE49-F238E27FC236}">
                <a16:creationId xmlns:a16="http://schemas.microsoft.com/office/drawing/2014/main" id="{3FB88706-6546-44C1-B5F6-63C0C2C1ABDF}"/>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663579" y="155685"/>
            <a:ext cx="2385691" cy="1111641"/>
          </a:xfrm>
          <a:prstGeom prst="rect">
            <a:avLst/>
          </a:prstGeom>
        </p:spPr>
      </p:pic>
      <p:sp>
        <p:nvSpPr>
          <p:cNvPr id="3" name="Rectángulo 2"/>
          <p:cNvSpPr/>
          <p:nvPr/>
        </p:nvSpPr>
        <p:spPr>
          <a:xfrm>
            <a:off x="1323837" y="1770000"/>
            <a:ext cx="9567080" cy="4524315"/>
          </a:xfrm>
          <a:prstGeom prst="rect">
            <a:avLst/>
          </a:prstGeom>
        </p:spPr>
        <p:txBody>
          <a:bodyPr wrap="square">
            <a:spAutoFit/>
          </a:bodyPr>
          <a:lstStyle/>
          <a:p>
            <a:pPr marL="342900" lvl="0" indent="-342900" algn="just">
              <a:spcAft>
                <a:spcPts val="0"/>
              </a:spcAft>
              <a:buFont typeface="Wingdings" panose="05000000000000000000" pitchFamily="2" charset="2"/>
              <a:buChar char="Ø"/>
            </a:pPr>
            <a:r>
              <a:rPr lang="es-MX" dirty="0">
                <a:latin typeface="Tahoma" panose="020B0604030504040204" pitchFamily="34" charset="0"/>
                <a:ea typeface="Tahoma" panose="020B0604030504040204" pitchFamily="34" charset="0"/>
                <a:cs typeface="Tahoma" panose="020B0604030504040204" pitchFamily="34" charset="0"/>
              </a:rPr>
              <a:t>Con proyecto de decreto que expide la Ley General de Justicia Cívica e Itinerante. Dictamen Publicado en la Gaceta Parlamentaria de la Cámara de Diputados el 17 de abril de 2018;</a:t>
            </a:r>
          </a:p>
          <a:p>
            <a:pPr marL="228600" algn="just">
              <a:spcAft>
                <a:spcPts val="0"/>
              </a:spcAft>
            </a:pPr>
            <a:endParaRPr lang="es-MX" dirty="0">
              <a:latin typeface="Tahoma" panose="020B0604030504040204" pitchFamily="34" charset="0"/>
              <a:ea typeface="Tahoma" panose="020B0604030504040204" pitchFamily="34" charset="0"/>
              <a:cs typeface="Tahoma" panose="020B0604030504040204" pitchFamily="34" charset="0"/>
            </a:endParaRPr>
          </a:p>
          <a:p>
            <a:pPr marL="342900" lvl="0" indent="-342900" algn="just">
              <a:spcAft>
                <a:spcPts val="0"/>
              </a:spcAft>
              <a:buFont typeface="Wingdings" panose="05000000000000000000" pitchFamily="2" charset="2"/>
              <a:buChar char="Ø"/>
            </a:pPr>
            <a:r>
              <a:rPr lang="es-MX" dirty="0">
                <a:latin typeface="Tahoma" panose="020B0604030504040204" pitchFamily="34" charset="0"/>
                <a:ea typeface="Tahoma" panose="020B0604030504040204" pitchFamily="34" charset="0"/>
                <a:cs typeface="Tahoma" panose="020B0604030504040204" pitchFamily="34" charset="0"/>
              </a:rPr>
              <a:t>Con proyecto de decreto que expide la Ley General de Mecanismos Alternativos de Solución de Controversias; y reforma deroga y adiciona diversas disposiciones del Código de Comercio, en materia de conciliación comercial. Dictamen Publicado en la Gaceta Parlamentaria de la Cámara de Diputados el 26 de abril de 2018; y</a:t>
            </a:r>
          </a:p>
          <a:p>
            <a:pPr marL="457200">
              <a:spcAft>
                <a:spcPts val="0"/>
              </a:spcAft>
            </a:pPr>
            <a:endParaRPr lang="es-MX" dirty="0">
              <a:latin typeface="Tahoma" panose="020B0604030504040204" pitchFamily="34" charset="0"/>
              <a:ea typeface="Tahoma" panose="020B0604030504040204" pitchFamily="34" charset="0"/>
              <a:cs typeface="Tahoma" panose="020B0604030504040204" pitchFamily="34" charset="0"/>
            </a:endParaRPr>
          </a:p>
          <a:p>
            <a:pPr marL="342900" lvl="0" indent="-342900" algn="just">
              <a:spcAft>
                <a:spcPts val="0"/>
              </a:spcAft>
              <a:buFont typeface="Wingdings" panose="05000000000000000000" pitchFamily="2" charset="2"/>
              <a:buChar char="Ø"/>
            </a:pPr>
            <a:r>
              <a:rPr lang="es-MX" dirty="0">
                <a:latin typeface="Tahoma" panose="020B0604030504040204" pitchFamily="34" charset="0"/>
                <a:ea typeface="Tahoma" panose="020B0604030504040204" pitchFamily="34" charset="0"/>
                <a:cs typeface="Tahoma" panose="020B0604030504040204" pitchFamily="34" charset="0"/>
              </a:rPr>
              <a:t>Con proyecto de decreto por el que se expide la Ley General para armonizar y homologar los Registros Públicos Inmobiliarios y de Personas Morales y los Catastros. El Senado de la República es la cámara de origen y el dictamen fue publicado en la Gaceta del Senado del 12 de diciembre de 2017. La Cámara de Diputados, como cámara revisora, aprobó el dictamen respectivo el 30 de abril de 2021, mismo que se encuentra publicado en la Gaceta Parlamentaria de esta fecha. Se turnó al Senado de la República, para los efectos de la fracción E del artículo 72 constitucional.</a:t>
            </a:r>
          </a:p>
        </p:txBody>
      </p:sp>
      <p:sp>
        <p:nvSpPr>
          <p:cNvPr id="6" name="Título 1"/>
          <p:cNvSpPr txBox="1">
            <a:spLocks/>
          </p:cNvSpPr>
          <p:nvPr/>
        </p:nvSpPr>
        <p:spPr>
          <a:xfrm>
            <a:off x="2094936" y="955529"/>
            <a:ext cx="8024883" cy="111164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80340" algn="ctr">
              <a:lnSpc>
                <a:spcPct val="115000"/>
              </a:lnSpc>
              <a:spcBef>
                <a:spcPts val="500"/>
              </a:spcBef>
              <a:spcAft>
                <a:spcPts val="1000"/>
              </a:spcAft>
            </a:pPr>
            <a:r>
              <a:rPr lang="es-MX" sz="2800" b="1" dirty="0">
                <a:latin typeface="Century Gothic" panose="020B0502020202020204" pitchFamily="34" charset="0"/>
                <a:cs typeface="Times New Roman" panose="02020603050405020304" pitchFamily="18" charset="0"/>
              </a:rPr>
              <a:t>MINUTAS TURNADAS A LA COLEGISLADORA</a:t>
            </a:r>
            <a:endParaRPr lang="es-MX" sz="1800" dirty="0"/>
          </a:p>
        </p:txBody>
      </p:sp>
    </p:spTree>
    <p:extLst>
      <p:ext uri="{BB962C8B-B14F-4D97-AF65-F5344CB8AC3E}">
        <p14:creationId xmlns:p14="http://schemas.microsoft.com/office/powerpoint/2010/main" val="2501379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434958"/>
            <a:ext cx="10515600" cy="836791"/>
          </a:xfrm>
        </p:spPr>
        <p:txBody>
          <a:bodyPr>
            <a:normAutofit fontScale="90000"/>
          </a:bodyPr>
          <a:lstStyle/>
          <a:p>
            <a:pPr marL="180340" algn="ctr">
              <a:lnSpc>
                <a:spcPct val="115000"/>
              </a:lnSpc>
              <a:spcBef>
                <a:spcPts val="500"/>
              </a:spcBef>
              <a:spcAft>
                <a:spcPts val="1000"/>
              </a:spcAft>
            </a:pPr>
            <a:r>
              <a:rPr lang="es-MX" sz="5400" b="1" dirty="0">
                <a:effectLst/>
                <a:latin typeface="Century Gothic" panose="020B0502020202020204" pitchFamily="34" charset="0"/>
                <a:ea typeface="Times New Roman" panose="02020603050405020304" pitchFamily="18" charset="0"/>
                <a:cs typeface="Times New Roman" panose="02020603050405020304" pitchFamily="18" charset="0"/>
              </a:rPr>
              <a:t>Secretaría General</a:t>
            </a:r>
            <a:br>
              <a:rPr lang="es-MX" sz="2000" dirty="0">
                <a:effectLst/>
                <a:latin typeface="Calibri" panose="020F0502020204030204" pitchFamily="34" charset="0"/>
                <a:ea typeface="Times New Roman" panose="02020603050405020304" pitchFamily="18" charset="0"/>
                <a:cs typeface="Times New Roman" panose="02020603050405020304" pitchFamily="18" charset="0"/>
              </a:rPr>
            </a:br>
            <a:r>
              <a:rPr lang="es-MX" b="1" dirty="0">
                <a:latin typeface="Century Gothic" panose="020B0502020202020204" pitchFamily="34" charset="0"/>
                <a:ea typeface="Times New Roman" panose="02020603050405020304" pitchFamily="18" charset="0"/>
                <a:cs typeface="Times New Roman" panose="02020603050405020304" pitchFamily="18" charset="0"/>
              </a:rPr>
              <a:t>Secretaría de Servicios Parlamentarios</a:t>
            </a:r>
            <a:br>
              <a:rPr lang="es-MX" b="1" dirty="0">
                <a:latin typeface="Century Gothic" panose="020B0502020202020204" pitchFamily="34" charset="0"/>
                <a:ea typeface="Times New Roman" panose="02020603050405020304" pitchFamily="18" charset="0"/>
                <a:cs typeface="Times New Roman" panose="02020603050405020304" pitchFamily="18" charset="0"/>
              </a:rPr>
            </a:br>
            <a:br>
              <a:rPr lang="es-MX" b="1" dirty="0">
                <a:latin typeface="Century Gothic" panose="020B0502020202020204" pitchFamily="34" charset="0"/>
                <a:ea typeface="Times New Roman" panose="02020603050405020304" pitchFamily="18" charset="0"/>
                <a:cs typeface="Times New Roman" panose="02020603050405020304" pitchFamily="18" charset="0"/>
              </a:rPr>
            </a:br>
            <a:r>
              <a:rPr lang="es-MX" sz="3100" b="1" dirty="0">
                <a:latin typeface="Century Gothic" panose="020B0502020202020204" pitchFamily="34" charset="0"/>
                <a:ea typeface="Times New Roman" panose="02020603050405020304" pitchFamily="18" charset="0"/>
                <a:cs typeface="Times New Roman" panose="02020603050405020304" pitchFamily="18" charset="0"/>
              </a:rPr>
              <a:t>servicios.parlamentarios@diputados.gob.mx</a:t>
            </a:r>
            <a:endParaRPr lang="es-MX" dirty="0"/>
          </a:p>
        </p:txBody>
      </p:sp>
      <p:pic>
        <p:nvPicPr>
          <p:cNvPr id="4" name="Imagen 3">
            <a:extLst>
              <a:ext uri="{FF2B5EF4-FFF2-40B4-BE49-F238E27FC236}">
                <a16:creationId xmlns:a16="http://schemas.microsoft.com/office/drawing/2014/main" id="{3FB88706-6546-44C1-B5F6-63C0C2C1ABD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31370" y="267980"/>
            <a:ext cx="4925060" cy="2294890"/>
          </a:xfrm>
          <a:prstGeom prst="rect">
            <a:avLst/>
          </a:prstGeom>
        </p:spPr>
      </p:pic>
      <p:sp>
        <p:nvSpPr>
          <p:cNvPr id="5" name="CuadroTexto 4">
            <a:extLst>
              <a:ext uri="{FF2B5EF4-FFF2-40B4-BE49-F238E27FC236}">
                <a16:creationId xmlns:a16="http://schemas.microsoft.com/office/drawing/2014/main" id="{E8670B93-22DE-41E1-A3C8-8987DC40A985}"/>
              </a:ext>
            </a:extLst>
          </p:cNvPr>
          <p:cNvSpPr txBox="1"/>
          <p:nvPr/>
        </p:nvSpPr>
        <p:spPr>
          <a:xfrm>
            <a:off x="3044728" y="5897558"/>
            <a:ext cx="6098344" cy="780214"/>
          </a:xfrm>
          <a:prstGeom prst="rect">
            <a:avLst/>
          </a:prstGeom>
          <a:noFill/>
        </p:spPr>
        <p:txBody>
          <a:bodyPr wrap="square">
            <a:spAutoFit/>
          </a:bodyPr>
          <a:lstStyle/>
          <a:p>
            <a:pPr marL="180340" indent="-179705" algn="ctr">
              <a:lnSpc>
                <a:spcPct val="115000"/>
              </a:lnSpc>
              <a:spcBef>
                <a:spcPts val="500"/>
              </a:spcBef>
              <a:spcAft>
                <a:spcPts val="1000"/>
              </a:spcAft>
            </a:pPr>
            <a:r>
              <a:rPr lang="es-MX" sz="14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"LXV La Legislatura de la Paridad, la Inclusión y la Diversidad".</a:t>
            </a:r>
            <a:endParaRPr lang="es-MX" sz="1050" dirty="0">
              <a:effectLst/>
              <a:latin typeface="Calibri" panose="020F0502020204030204" pitchFamily="34" charset="0"/>
              <a:ea typeface="Times New Roman" panose="02020603050405020304" pitchFamily="18" charset="0"/>
              <a:cs typeface="Times New Roman" panose="02020603050405020304" pitchFamily="18" charset="0"/>
            </a:endParaRPr>
          </a:p>
          <a:p>
            <a:pPr marL="180340" algn="ctr">
              <a:lnSpc>
                <a:spcPct val="115000"/>
              </a:lnSpc>
              <a:spcBef>
                <a:spcPts val="500"/>
              </a:spcBef>
              <a:spcAft>
                <a:spcPts val="1000"/>
              </a:spcAft>
            </a:pPr>
            <a:r>
              <a:rPr lang="es-MX" sz="14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"2022, Año de Ricardo Flores Magón"</a:t>
            </a:r>
            <a:endParaRPr lang="es-MX" sz="105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CuadroTexto 6">
            <a:extLst>
              <a:ext uri="{FF2B5EF4-FFF2-40B4-BE49-F238E27FC236}">
                <a16:creationId xmlns:a16="http://schemas.microsoft.com/office/drawing/2014/main" id="{E8670B93-22DE-41E1-A3C8-8987DC40A985}"/>
              </a:ext>
            </a:extLst>
          </p:cNvPr>
          <p:cNvSpPr txBox="1"/>
          <p:nvPr/>
        </p:nvSpPr>
        <p:spPr>
          <a:xfrm>
            <a:off x="9485194" y="6310383"/>
            <a:ext cx="2802796" cy="340093"/>
          </a:xfrm>
          <a:prstGeom prst="rect">
            <a:avLst/>
          </a:prstGeom>
          <a:noFill/>
        </p:spPr>
        <p:txBody>
          <a:bodyPr wrap="square">
            <a:spAutoFit/>
          </a:bodyPr>
          <a:lstStyle/>
          <a:p>
            <a:pPr marL="180340" indent="-179705" algn="ctr">
              <a:lnSpc>
                <a:spcPct val="115000"/>
              </a:lnSpc>
              <a:spcBef>
                <a:spcPts val="500"/>
              </a:spcBef>
              <a:spcAft>
                <a:spcPts val="1000"/>
              </a:spcAft>
            </a:pPr>
            <a:r>
              <a:rPr lang="es-MX" sz="14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30 mayo 2022</a:t>
            </a:r>
            <a:endParaRPr lang="es-MX" sz="105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7189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978316" y="155687"/>
            <a:ext cx="5085348" cy="1111640"/>
          </a:xfrm>
        </p:spPr>
        <p:txBody>
          <a:bodyPr>
            <a:noAutofit/>
          </a:bodyPr>
          <a:lstStyle/>
          <a:p>
            <a:pPr marL="180340" algn="ctr">
              <a:lnSpc>
                <a:spcPct val="115000"/>
              </a:lnSpc>
              <a:spcBef>
                <a:spcPts val="500"/>
              </a:spcBef>
              <a:spcAft>
                <a:spcPts val="1000"/>
              </a:spcAft>
            </a:pPr>
            <a:r>
              <a:rPr lang="es-MX" sz="3200" b="1" dirty="0">
                <a:effectLst/>
                <a:latin typeface="Century Gothic" panose="020B0502020202020204" pitchFamily="34" charset="0"/>
                <a:ea typeface="Times New Roman" panose="02020603050405020304" pitchFamily="18" charset="0"/>
                <a:cs typeface="Times New Roman" panose="02020603050405020304" pitchFamily="18" charset="0"/>
              </a:rPr>
              <a:t>Secretaría General</a:t>
            </a:r>
            <a:br>
              <a:rPr lang="es-MX" sz="1050" dirty="0">
                <a:effectLst/>
                <a:latin typeface="Calibri" panose="020F0502020204030204" pitchFamily="34" charset="0"/>
                <a:ea typeface="Times New Roman" panose="02020603050405020304" pitchFamily="18" charset="0"/>
                <a:cs typeface="Times New Roman" panose="02020603050405020304" pitchFamily="18" charset="0"/>
              </a:rPr>
            </a:br>
            <a:r>
              <a:rPr lang="es-MX" sz="2000" b="1" dirty="0">
                <a:latin typeface="Century Gothic" panose="020B0502020202020204" pitchFamily="34" charset="0"/>
                <a:ea typeface="Times New Roman" panose="02020603050405020304" pitchFamily="18" charset="0"/>
                <a:cs typeface="Times New Roman" panose="02020603050405020304" pitchFamily="18" charset="0"/>
              </a:rPr>
              <a:t>Secretaría de Servicios Parlamentarios</a:t>
            </a:r>
            <a:endParaRPr lang="es-MX" sz="2000" dirty="0"/>
          </a:p>
        </p:txBody>
      </p:sp>
      <p:pic>
        <p:nvPicPr>
          <p:cNvPr id="4" name="Imagen 3">
            <a:extLst>
              <a:ext uri="{FF2B5EF4-FFF2-40B4-BE49-F238E27FC236}">
                <a16:creationId xmlns:a16="http://schemas.microsoft.com/office/drawing/2014/main" id="{3FB88706-6546-44C1-B5F6-63C0C2C1ABDF}"/>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663579" y="155685"/>
            <a:ext cx="2385691" cy="1111641"/>
          </a:xfrm>
          <a:prstGeom prst="rect">
            <a:avLst/>
          </a:prstGeom>
        </p:spPr>
      </p:pic>
      <p:sp>
        <p:nvSpPr>
          <p:cNvPr id="3" name="Rectángulo 2"/>
          <p:cNvSpPr/>
          <p:nvPr/>
        </p:nvSpPr>
        <p:spPr>
          <a:xfrm>
            <a:off x="663579" y="1267326"/>
            <a:ext cx="10956757" cy="5262979"/>
          </a:xfrm>
          <a:prstGeom prst="rect">
            <a:avLst/>
          </a:prstGeom>
        </p:spPr>
        <p:txBody>
          <a:bodyPr wrap="square">
            <a:spAutoFit/>
          </a:bodyPr>
          <a:lstStyle/>
          <a:p>
            <a:pPr marL="228600" indent="228600" algn="just">
              <a:spcAft>
                <a:spcPts val="0"/>
              </a:spcAft>
            </a:pPr>
            <a:r>
              <a:rPr lang="es-MX" sz="2400" dirty="0">
                <a:latin typeface="Tahoma" panose="020B0604030504040204" pitchFamily="34" charset="0"/>
                <a:ea typeface="Tahoma" panose="020B0604030504040204" pitchFamily="34" charset="0"/>
                <a:cs typeface="Tahoma" panose="020B0604030504040204" pitchFamily="34" charset="0"/>
              </a:rPr>
              <a:t>El viernes 15 de septiembre 2017, se publicó en el Diario Oficial de la Federación el decreto de reforma Constitucional en materia de Justicia Cotidiana, el cual tiene por objetivo solucionar de fondo los conflictos y competencias legislativas sobre procedimientos civiles y familiares.</a:t>
            </a:r>
          </a:p>
          <a:p>
            <a:pPr marL="228600" indent="228600" algn="just">
              <a:spcAft>
                <a:spcPts val="0"/>
              </a:spcAft>
            </a:pPr>
            <a:r>
              <a:rPr lang="es-MX" sz="2400" dirty="0">
                <a:latin typeface="Tahoma" panose="020B0604030504040204" pitchFamily="34" charset="0"/>
                <a:ea typeface="Tahoma" panose="020B0604030504040204" pitchFamily="34" charset="0"/>
                <a:cs typeface="Tahoma" panose="020B0604030504040204" pitchFamily="34" charset="0"/>
              </a:rPr>
              <a:t> </a:t>
            </a:r>
          </a:p>
          <a:p>
            <a:pPr marL="228600" indent="228600" algn="just">
              <a:spcAft>
                <a:spcPts val="0"/>
              </a:spcAft>
            </a:pPr>
            <a:r>
              <a:rPr lang="es-MX" sz="2400" dirty="0">
                <a:latin typeface="Tahoma" panose="020B0604030504040204" pitchFamily="34" charset="0"/>
                <a:ea typeface="Tahoma" panose="020B0604030504040204" pitchFamily="34" charset="0"/>
                <a:cs typeface="Tahoma" panose="020B0604030504040204" pitchFamily="34" charset="0"/>
              </a:rPr>
              <a:t>En el decreto de referencia se modificaron tres artículos Constitucionales, el 16, 17 y 73: en el 16 se reformó el Primer Párrafo, por lo que hace al numeral 17 se adicionó un Tercer Párrafo, recorriéndose los subsecuentes y en el 73 se añadió una fracción XXX, recorriéndose las subsecuentes, en esta última </a:t>
            </a:r>
            <a:r>
              <a:rPr lang="es-MX" sz="2400" b="1" dirty="0">
                <a:latin typeface="Tahoma" panose="020B0604030504040204" pitchFamily="34" charset="0"/>
                <a:ea typeface="Tahoma" panose="020B0604030504040204" pitchFamily="34" charset="0"/>
                <a:cs typeface="Tahoma" panose="020B0604030504040204" pitchFamily="34" charset="0"/>
              </a:rPr>
              <a:t>modificación se le confiere la facultad al Congreso de la Unión para expedir </a:t>
            </a:r>
            <a:r>
              <a:rPr lang="es-MX" sz="2400" b="1" u="sng" dirty="0">
                <a:latin typeface="Tahoma" panose="020B0604030504040204" pitchFamily="34" charset="0"/>
                <a:ea typeface="Tahoma" panose="020B0604030504040204" pitchFamily="34" charset="0"/>
                <a:cs typeface="Tahoma" panose="020B0604030504040204" pitchFamily="34" charset="0"/>
              </a:rPr>
              <a:t>la Legislación Única en materia Procesal Civil y Familia</a:t>
            </a:r>
            <a:r>
              <a:rPr lang="es-MX" sz="2400" u="sng" dirty="0">
                <a:latin typeface="Tahoma" panose="020B0604030504040204" pitchFamily="34" charset="0"/>
                <a:ea typeface="Tahoma" panose="020B0604030504040204" pitchFamily="34" charset="0"/>
                <a:cs typeface="Tahoma" panose="020B0604030504040204" pitchFamily="34" charset="0"/>
              </a:rPr>
              <a:t>r</a:t>
            </a:r>
            <a:r>
              <a:rPr lang="es-MX" sz="2400" dirty="0">
                <a:latin typeface="Tahoma" panose="020B0604030504040204" pitchFamily="34" charset="0"/>
                <a:ea typeface="Tahoma" panose="020B0604030504040204" pitchFamily="34" charset="0"/>
                <a:cs typeface="Tahoma" panose="020B0604030504040204" pitchFamily="34" charset="0"/>
              </a:rPr>
              <a:t>.</a:t>
            </a:r>
          </a:p>
          <a:p>
            <a:pPr marL="228600" indent="228600" algn="just">
              <a:spcAft>
                <a:spcPts val="0"/>
              </a:spcAft>
            </a:pPr>
            <a:endParaRPr lang="es-MX" sz="2400" dirty="0">
              <a:latin typeface="Tahoma" panose="020B0604030504040204" pitchFamily="34" charset="0"/>
              <a:ea typeface="Tahoma" panose="020B0604030504040204" pitchFamily="34" charset="0"/>
              <a:cs typeface="Tahoma" panose="020B0604030504040204" pitchFamily="34" charset="0"/>
            </a:endParaRPr>
          </a:p>
          <a:p>
            <a:pPr marL="228600" indent="228600" algn="just">
              <a:spcAft>
                <a:spcPts val="0"/>
              </a:spcAft>
            </a:pPr>
            <a:r>
              <a:rPr lang="es-MX" sz="2400" dirty="0">
                <a:latin typeface="Tahoma" panose="020B0604030504040204" pitchFamily="34" charset="0"/>
                <a:ea typeface="Tahoma" panose="020B0604030504040204" pitchFamily="34" charset="0"/>
                <a:cs typeface="Tahoma" panose="020B0604030504040204" pitchFamily="34" charset="0"/>
              </a:rPr>
              <a:t>Finalmente en el Artículo Cuarto de su régimen transitorio concedió 180 días, sin que a la fecha se haya cumplido con la obligación Constitucional.</a:t>
            </a:r>
          </a:p>
        </p:txBody>
      </p:sp>
    </p:spTree>
    <p:extLst>
      <p:ext uri="{BB962C8B-B14F-4D97-AF65-F5344CB8AC3E}">
        <p14:creationId xmlns:p14="http://schemas.microsoft.com/office/powerpoint/2010/main" val="671362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978316" y="155687"/>
            <a:ext cx="5085348" cy="1111640"/>
          </a:xfrm>
        </p:spPr>
        <p:txBody>
          <a:bodyPr>
            <a:noAutofit/>
          </a:bodyPr>
          <a:lstStyle/>
          <a:p>
            <a:pPr marL="180340" algn="ctr">
              <a:lnSpc>
                <a:spcPct val="115000"/>
              </a:lnSpc>
              <a:spcBef>
                <a:spcPts val="500"/>
              </a:spcBef>
              <a:spcAft>
                <a:spcPts val="1000"/>
              </a:spcAft>
            </a:pPr>
            <a:r>
              <a:rPr lang="es-MX" sz="3200" b="1" dirty="0">
                <a:effectLst/>
                <a:latin typeface="Century Gothic" panose="020B0502020202020204" pitchFamily="34" charset="0"/>
                <a:ea typeface="Times New Roman" panose="02020603050405020304" pitchFamily="18" charset="0"/>
                <a:cs typeface="Times New Roman" panose="02020603050405020304" pitchFamily="18" charset="0"/>
              </a:rPr>
              <a:t>Secretaría General</a:t>
            </a:r>
            <a:br>
              <a:rPr lang="es-MX" sz="1050" dirty="0">
                <a:effectLst/>
                <a:latin typeface="Calibri" panose="020F0502020204030204" pitchFamily="34" charset="0"/>
                <a:ea typeface="Times New Roman" panose="02020603050405020304" pitchFamily="18" charset="0"/>
                <a:cs typeface="Times New Roman" panose="02020603050405020304" pitchFamily="18" charset="0"/>
              </a:rPr>
            </a:br>
            <a:r>
              <a:rPr lang="es-MX" sz="2000" b="1" dirty="0">
                <a:latin typeface="Century Gothic" panose="020B0502020202020204" pitchFamily="34" charset="0"/>
                <a:ea typeface="Times New Roman" panose="02020603050405020304" pitchFamily="18" charset="0"/>
                <a:cs typeface="Times New Roman" panose="02020603050405020304" pitchFamily="18" charset="0"/>
              </a:rPr>
              <a:t>Secretaría de Servicios Parlamentarios</a:t>
            </a:r>
            <a:endParaRPr lang="es-MX" sz="2000" dirty="0"/>
          </a:p>
        </p:txBody>
      </p:sp>
      <p:pic>
        <p:nvPicPr>
          <p:cNvPr id="4" name="Imagen 3">
            <a:extLst>
              <a:ext uri="{FF2B5EF4-FFF2-40B4-BE49-F238E27FC236}">
                <a16:creationId xmlns:a16="http://schemas.microsoft.com/office/drawing/2014/main" id="{3FB88706-6546-44C1-B5F6-63C0C2C1ABDF}"/>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663579" y="155685"/>
            <a:ext cx="2385691" cy="1111641"/>
          </a:xfrm>
          <a:prstGeom prst="rect">
            <a:avLst/>
          </a:prstGeom>
        </p:spPr>
      </p:pic>
      <p:sp>
        <p:nvSpPr>
          <p:cNvPr id="3" name="Rectángulo 2"/>
          <p:cNvSpPr/>
          <p:nvPr/>
        </p:nvSpPr>
        <p:spPr>
          <a:xfrm>
            <a:off x="663579" y="1133815"/>
            <a:ext cx="10956757" cy="5570756"/>
          </a:xfrm>
          <a:prstGeom prst="rect">
            <a:avLst/>
          </a:prstGeom>
        </p:spPr>
        <p:txBody>
          <a:bodyPr wrap="square">
            <a:spAutoFit/>
          </a:bodyPr>
          <a:lstStyle/>
          <a:p>
            <a:pPr algn="just"/>
            <a:r>
              <a:rPr lang="es-MX" sz="2800" dirty="0">
                <a:latin typeface="Tahoma" panose="020B0604030504040204" pitchFamily="34" charset="0"/>
                <a:ea typeface="Tahoma" panose="020B0604030504040204" pitchFamily="34" charset="0"/>
                <a:cs typeface="Tahoma" panose="020B0604030504040204" pitchFamily="34" charset="0"/>
              </a:rPr>
              <a:t>Se han presentado diversas iniciativas en el Congreso, tres de manera de general y trece de aspectos parciales:</a:t>
            </a:r>
          </a:p>
          <a:p>
            <a:pPr algn="just"/>
            <a:endParaRPr lang="es-MX" sz="2000" dirty="0">
              <a:latin typeface="Tahoma" panose="020B0604030504040204" pitchFamily="34" charset="0"/>
              <a:ea typeface="Tahoma" panose="020B0604030504040204" pitchFamily="34" charset="0"/>
              <a:cs typeface="Tahoma" panose="020B0604030504040204" pitchFamily="34" charset="0"/>
            </a:endParaRPr>
          </a:p>
          <a:p>
            <a:pPr algn="just"/>
            <a:r>
              <a:rPr lang="es-MX" sz="2800" b="1" dirty="0">
                <a:latin typeface="Tahoma" panose="020B0604030504040204" pitchFamily="34" charset="0"/>
                <a:ea typeface="Tahoma" panose="020B0604030504040204" pitchFamily="34" charset="0"/>
                <a:cs typeface="Tahoma" panose="020B0604030504040204" pitchFamily="34" charset="0"/>
              </a:rPr>
              <a:t>I.- Generales.-</a:t>
            </a:r>
          </a:p>
          <a:p>
            <a:pPr marL="457200" indent="-457200" algn="just">
              <a:buFont typeface="Arial" panose="020B0604020202020204" pitchFamily="34" charset="0"/>
              <a:buChar char="•"/>
            </a:pPr>
            <a:r>
              <a:rPr lang="es-MX" sz="2800" dirty="0">
                <a:latin typeface="Tahoma" panose="020B0604030504040204" pitchFamily="34" charset="0"/>
                <a:ea typeface="Tahoma" panose="020B0604030504040204" pitchFamily="34" charset="0"/>
                <a:cs typeface="Tahoma" panose="020B0604030504040204" pitchFamily="34" charset="0"/>
              </a:rPr>
              <a:t>Dos que expiden el Código Nacional de Procedimiento Civiles y Familiares; (una en la Cámara de Diputados del GPPAN en la LXIV legislatura, y otra en el Senado por el GP de MORENA en la presente legislatura) y</a:t>
            </a:r>
          </a:p>
          <a:p>
            <a:pPr marL="457200" indent="-457200" algn="just">
              <a:buFont typeface="Arial" panose="020B0604020202020204" pitchFamily="34" charset="0"/>
              <a:buChar char="•"/>
            </a:pPr>
            <a:endParaRPr lang="es-MX" sz="1600" dirty="0">
              <a:latin typeface="Tahoma" panose="020B0604030504040204" pitchFamily="34" charset="0"/>
              <a:ea typeface="Tahoma" panose="020B0604030504040204" pitchFamily="34" charset="0"/>
              <a:cs typeface="Tahoma" panose="020B0604030504040204" pitchFamily="34" charset="0"/>
            </a:endParaRPr>
          </a:p>
          <a:p>
            <a:pPr marL="457200" indent="-457200" algn="just">
              <a:buFont typeface="Arial" panose="020B0604020202020204" pitchFamily="34" charset="0"/>
              <a:buChar char="•"/>
            </a:pPr>
            <a:r>
              <a:rPr lang="es-MX" sz="2800" dirty="0">
                <a:latin typeface="Tahoma" panose="020B0604030504040204" pitchFamily="34" charset="0"/>
                <a:ea typeface="Tahoma" panose="020B0604030504040204" pitchFamily="34" charset="0"/>
                <a:cs typeface="Tahoma" panose="020B0604030504040204" pitchFamily="34" charset="0"/>
              </a:rPr>
              <a:t>Una que expide el Código Nacional de Procedimientos Familiares del GPPAN, en el Senado.</a:t>
            </a:r>
          </a:p>
          <a:p>
            <a:pPr marL="457200" indent="-457200" algn="just">
              <a:buFont typeface="Arial" panose="020B0604020202020204" pitchFamily="34" charset="0"/>
              <a:buChar char="•"/>
            </a:pPr>
            <a:endParaRPr lang="es-MX" sz="2800" dirty="0">
              <a:latin typeface="Tahoma" panose="020B0604030504040204" pitchFamily="34" charset="0"/>
              <a:ea typeface="Tahoma" panose="020B0604030504040204" pitchFamily="34" charset="0"/>
              <a:cs typeface="Tahoma" panose="020B0604030504040204" pitchFamily="34" charset="0"/>
            </a:endParaRPr>
          </a:p>
          <a:p>
            <a:pPr algn="just"/>
            <a:r>
              <a:rPr lang="es-MX" sz="2000" dirty="0">
                <a:latin typeface="Tahoma" panose="020B0604030504040204" pitchFamily="34" charset="0"/>
                <a:ea typeface="Tahoma" panose="020B0604030504040204" pitchFamily="34" charset="0"/>
                <a:cs typeface="Tahoma" panose="020B0604030504040204" pitchFamily="34" charset="0"/>
              </a:rPr>
              <a:t>Las cuales se hicieron oportunamente del conocimiento de este Grupo de Trabajo, material con el cual ya se realizó un ejercicio de comparación.</a:t>
            </a:r>
          </a:p>
        </p:txBody>
      </p:sp>
    </p:spTree>
    <p:extLst>
      <p:ext uri="{BB962C8B-B14F-4D97-AF65-F5344CB8AC3E}">
        <p14:creationId xmlns:p14="http://schemas.microsoft.com/office/powerpoint/2010/main" val="2248126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978316" y="155687"/>
            <a:ext cx="5085348" cy="1111640"/>
          </a:xfrm>
        </p:spPr>
        <p:txBody>
          <a:bodyPr>
            <a:noAutofit/>
          </a:bodyPr>
          <a:lstStyle/>
          <a:p>
            <a:pPr marL="180340" algn="ctr">
              <a:lnSpc>
                <a:spcPct val="115000"/>
              </a:lnSpc>
              <a:spcBef>
                <a:spcPts val="500"/>
              </a:spcBef>
              <a:spcAft>
                <a:spcPts val="1000"/>
              </a:spcAft>
            </a:pPr>
            <a:r>
              <a:rPr lang="es-MX" sz="3200" b="1" dirty="0">
                <a:effectLst/>
                <a:latin typeface="Century Gothic" panose="020B0502020202020204" pitchFamily="34" charset="0"/>
                <a:ea typeface="Times New Roman" panose="02020603050405020304" pitchFamily="18" charset="0"/>
                <a:cs typeface="Times New Roman" panose="02020603050405020304" pitchFamily="18" charset="0"/>
              </a:rPr>
              <a:t>Secretaría General</a:t>
            </a:r>
            <a:br>
              <a:rPr lang="es-MX" sz="1050" dirty="0">
                <a:effectLst/>
                <a:latin typeface="Calibri" panose="020F0502020204030204" pitchFamily="34" charset="0"/>
                <a:ea typeface="Times New Roman" panose="02020603050405020304" pitchFamily="18" charset="0"/>
                <a:cs typeface="Times New Roman" panose="02020603050405020304" pitchFamily="18" charset="0"/>
              </a:rPr>
            </a:br>
            <a:r>
              <a:rPr lang="es-MX" sz="2000" b="1" dirty="0">
                <a:latin typeface="Century Gothic" panose="020B0502020202020204" pitchFamily="34" charset="0"/>
                <a:ea typeface="Times New Roman" panose="02020603050405020304" pitchFamily="18" charset="0"/>
                <a:cs typeface="Times New Roman" panose="02020603050405020304" pitchFamily="18" charset="0"/>
              </a:rPr>
              <a:t>Secretaría de Servicios Parlamentarios</a:t>
            </a:r>
            <a:endParaRPr lang="es-MX" sz="2000" dirty="0"/>
          </a:p>
        </p:txBody>
      </p:sp>
      <p:pic>
        <p:nvPicPr>
          <p:cNvPr id="4" name="Imagen 3">
            <a:extLst>
              <a:ext uri="{FF2B5EF4-FFF2-40B4-BE49-F238E27FC236}">
                <a16:creationId xmlns:a16="http://schemas.microsoft.com/office/drawing/2014/main" id="{3FB88706-6546-44C1-B5F6-63C0C2C1ABDF}"/>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663579" y="155685"/>
            <a:ext cx="2385691" cy="1111641"/>
          </a:xfrm>
          <a:prstGeom prst="rect">
            <a:avLst/>
          </a:prstGeom>
        </p:spPr>
      </p:pic>
      <p:sp>
        <p:nvSpPr>
          <p:cNvPr id="3" name="Rectángulo 2"/>
          <p:cNvSpPr/>
          <p:nvPr/>
        </p:nvSpPr>
        <p:spPr>
          <a:xfrm>
            <a:off x="609599" y="1633662"/>
            <a:ext cx="10956757" cy="3970318"/>
          </a:xfrm>
          <a:prstGeom prst="rect">
            <a:avLst/>
          </a:prstGeom>
        </p:spPr>
        <p:txBody>
          <a:bodyPr wrap="square">
            <a:spAutoFit/>
          </a:bodyPr>
          <a:lstStyle/>
          <a:p>
            <a:pPr algn="ctr"/>
            <a:r>
              <a:rPr lang="es-MX" sz="2800" b="1" dirty="0">
                <a:latin typeface="Tahoma" panose="020B0604030504040204" pitchFamily="34" charset="0"/>
                <a:ea typeface="Tahoma" panose="020B0604030504040204" pitchFamily="34" charset="0"/>
                <a:cs typeface="Tahoma" panose="020B0604030504040204" pitchFamily="34" charset="0"/>
              </a:rPr>
              <a:t>II.- Iniciativas parciales</a:t>
            </a:r>
          </a:p>
          <a:p>
            <a:pPr algn="ctr"/>
            <a:endParaRPr lang="es-MX" sz="2800" b="1" dirty="0">
              <a:latin typeface="Tahoma" panose="020B0604030504040204" pitchFamily="34" charset="0"/>
              <a:ea typeface="Tahoma" panose="020B0604030504040204" pitchFamily="34" charset="0"/>
              <a:cs typeface="Tahoma" panose="020B0604030504040204" pitchFamily="34" charset="0"/>
            </a:endParaRPr>
          </a:p>
          <a:p>
            <a:pPr algn="just"/>
            <a:r>
              <a:rPr lang="es-MX" sz="2800" dirty="0">
                <a:latin typeface="Tahoma" panose="020B0604030504040204" pitchFamily="34" charset="0"/>
                <a:ea typeface="Tahoma" panose="020B0604030504040204" pitchFamily="34" charset="0"/>
                <a:cs typeface="Tahoma" panose="020B0604030504040204" pitchFamily="34" charset="0"/>
              </a:rPr>
              <a:t>Durante la pasada y la presente legislatura se han presentado trece iniciativas que reforman de manera parcial uno o varios artículos del el Código Civil Federal, así como el Código Federal de Procedimientos Civiles: </a:t>
            </a:r>
            <a:r>
              <a:rPr lang="es-MX" dirty="0">
                <a:latin typeface="Tahoma" panose="020B0604030504040204" pitchFamily="34" charset="0"/>
                <a:ea typeface="Tahoma" panose="020B0604030504040204" pitchFamily="34" charset="0"/>
                <a:cs typeface="Tahoma" panose="020B0604030504040204" pitchFamily="34" charset="0"/>
              </a:rPr>
              <a:t> </a:t>
            </a:r>
          </a:p>
          <a:p>
            <a:pPr lvl="0" algn="ctr"/>
            <a:r>
              <a:rPr lang="es-MX" sz="2800" b="1" dirty="0">
                <a:latin typeface="Tahoma" panose="020B0604030504040204" pitchFamily="34" charset="0"/>
                <a:ea typeface="Tahoma" panose="020B0604030504040204" pitchFamily="34" charset="0"/>
                <a:cs typeface="Tahoma" panose="020B0604030504040204" pitchFamily="34" charset="0"/>
              </a:rPr>
              <a:t>11 LXIV Legislatura</a:t>
            </a:r>
          </a:p>
          <a:p>
            <a:pPr lvl="0" algn="ctr"/>
            <a:r>
              <a:rPr lang="es-MX" sz="2800" b="1" dirty="0">
                <a:latin typeface="Tahoma" panose="020B0604030504040204" pitchFamily="34" charset="0"/>
                <a:ea typeface="Tahoma" panose="020B0604030504040204" pitchFamily="34" charset="0"/>
                <a:cs typeface="Tahoma" panose="020B0604030504040204" pitchFamily="34" charset="0"/>
              </a:rPr>
              <a:t>2 LXV Legislatura</a:t>
            </a:r>
          </a:p>
          <a:p>
            <a:pPr lvl="0" algn="ctr"/>
            <a:r>
              <a:rPr lang="es-MX" sz="2800" b="1" dirty="0">
                <a:latin typeface="Tahoma" panose="020B0604030504040204" pitchFamily="34" charset="0"/>
                <a:ea typeface="Tahoma" panose="020B0604030504040204" pitchFamily="34" charset="0"/>
                <a:cs typeface="Tahoma" panose="020B0604030504040204" pitchFamily="34" charset="0"/>
              </a:rPr>
              <a:t>Total 13 Iniciativas</a:t>
            </a:r>
          </a:p>
        </p:txBody>
      </p:sp>
    </p:spTree>
    <p:extLst>
      <p:ext uri="{BB962C8B-B14F-4D97-AF65-F5344CB8AC3E}">
        <p14:creationId xmlns:p14="http://schemas.microsoft.com/office/powerpoint/2010/main" val="1191662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978316" y="155687"/>
            <a:ext cx="5085348" cy="1111640"/>
          </a:xfrm>
        </p:spPr>
        <p:txBody>
          <a:bodyPr>
            <a:noAutofit/>
          </a:bodyPr>
          <a:lstStyle/>
          <a:p>
            <a:pPr marL="180340" algn="ctr">
              <a:lnSpc>
                <a:spcPct val="115000"/>
              </a:lnSpc>
              <a:spcBef>
                <a:spcPts val="500"/>
              </a:spcBef>
              <a:spcAft>
                <a:spcPts val="1000"/>
              </a:spcAft>
            </a:pPr>
            <a:r>
              <a:rPr lang="es-MX" sz="3200" b="1" dirty="0">
                <a:effectLst/>
                <a:latin typeface="Century Gothic" panose="020B0502020202020204" pitchFamily="34" charset="0"/>
                <a:ea typeface="Times New Roman" panose="02020603050405020304" pitchFamily="18" charset="0"/>
                <a:cs typeface="Times New Roman" panose="02020603050405020304" pitchFamily="18" charset="0"/>
              </a:rPr>
              <a:t>Secretaría General</a:t>
            </a:r>
            <a:br>
              <a:rPr lang="es-MX" sz="1050" dirty="0">
                <a:effectLst/>
                <a:latin typeface="Calibri" panose="020F0502020204030204" pitchFamily="34" charset="0"/>
                <a:ea typeface="Times New Roman" panose="02020603050405020304" pitchFamily="18" charset="0"/>
                <a:cs typeface="Times New Roman" panose="02020603050405020304" pitchFamily="18" charset="0"/>
              </a:rPr>
            </a:br>
            <a:r>
              <a:rPr lang="es-MX" sz="2000" b="1" dirty="0">
                <a:latin typeface="Century Gothic" panose="020B0502020202020204" pitchFamily="34" charset="0"/>
                <a:ea typeface="Times New Roman" panose="02020603050405020304" pitchFamily="18" charset="0"/>
                <a:cs typeface="Times New Roman" panose="02020603050405020304" pitchFamily="18" charset="0"/>
              </a:rPr>
              <a:t>Secretaría de Servicios Parlamentarios</a:t>
            </a:r>
            <a:endParaRPr lang="es-MX" sz="2000" dirty="0"/>
          </a:p>
        </p:txBody>
      </p:sp>
      <p:pic>
        <p:nvPicPr>
          <p:cNvPr id="4" name="Imagen 3">
            <a:extLst>
              <a:ext uri="{FF2B5EF4-FFF2-40B4-BE49-F238E27FC236}">
                <a16:creationId xmlns:a16="http://schemas.microsoft.com/office/drawing/2014/main" id="{3FB88706-6546-44C1-B5F6-63C0C2C1ABDF}"/>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663579" y="155685"/>
            <a:ext cx="2385691" cy="1111641"/>
          </a:xfrm>
          <a:prstGeom prst="rect">
            <a:avLst/>
          </a:prstGeom>
        </p:spPr>
      </p:pic>
      <p:graphicFrame>
        <p:nvGraphicFramePr>
          <p:cNvPr id="8" name="Tabla 7"/>
          <p:cNvGraphicFramePr>
            <a:graphicFrameLocks noGrp="1"/>
          </p:cNvGraphicFramePr>
          <p:nvPr>
            <p:extLst>
              <p:ext uri="{D42A27DB-BD31-4B8C-83A1-F6EECF244321}">
                <p14:modId xmlns:p14="http://schemas.microsoft.com/office/powerpoint/2010/main" val="2493889144"/>
              </p:ext>
            </p:extLst>
          </p:nvPr>
        </p:nvGraphicFramePr>
        <p:xfrm>
          <a:off x="663578" y="1763419"/>
          <a:ext cx="10934863" cy="4509043"/>
        </p:xfrm>
        <a:graphic>
          <a:graphicData uri="http://schemas.openxmlformats.org/drawingml/2006/table">
            <a:tbl>
              <a:tblPr/>
              <a:tblGrid>
                <a:gridCol w="3245288">
                  <a:extLst>
                    <a:ext uri="{9D8B030D-6E8A-4147-A177-3AD203B41FA5}">
                      <a16:colId xmlns:a16="http://schemas.microsoft.com/office/drawing/2014/main" val="3484583292"/>
                    </a:ext>
                  </a:extLst>
                </a:gridCol>
                <a:gridCol w="2062277">
                  <a:extLst>
                    <a:ext uri="{9D8B030D-6E8A-4147-A177-3AD203B41FA5}">
                      <a16:colId xmlns:a16="http://schemas.microsoft.com/office/drawing/2014/main" val="2380135677"/>
                    </a:ext>
                  </a:extLst>
                </a:gridCol>
                <a:gridCol w="3788834">
                  <a:extLst>
                    <a:ext uri="{9D8B030D-6E8A-4147-A177-3AD203B41FA5}">
                      <a16:colId xmlns:a16="http://schemas.microsoft.com/office/drawing/2014/main" val="4021213672"/>
                    </a:ext>
                  </a:extLst>
                </a:gridCol>
                <a:gridCol w="1838464">
                  <a:extLst>
                    <a:ext uri="{9D8B030D-6E8A-4147-A177-3AD203B41FA5}">
                      <a16:colId xmlns:a16="http://schemas.microsoft.com/office/drawing/2014/main" val="2897218905"/>
                    </a:ext>
                  </a:extLst>
                </a:gridCol>
              </a:tblGrid>
              <a:tr h="563630">
                <a:tc>
                  <a:txBody>
                    <a:bodyPr/>
                    <a:lstStyle/>
                    <a:p>
                      <a:pPr algn="ctr" fontAlgn="ctr"/>
                      <a:r>
                        <a:rPr lang="es-MX" sz="1600" b="1" i="0" u="none" strike="noStrike" dirty="0">
                          <a:solidFill>
                            <a:srgbClr val="395149"/>
                          </a:solidFill>
                          <a:effectLst/>
                          <a:latin typeface="Tahoma" panose="020B0604030504040204" pitchFamily="34" charset="0"/>
                          <a:ea typeface="Tahoma" panose="020B0604030504040204" pitchFamily="34" charset="0"/>
                          <a:cs typeface="Tahoma" panose="020B0604030504040204" pitchFamily="34" charset="0"/>
                        </a:rPr>
                        <a:t>INICIATIVAS LXV</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3DAC1"/>
                    </a:solidFill>
                  </a:tcPr>
                </a:tc>
                <a:tc>
                  <a:txBody>
                    <a:bodyPr/>
                    <a:lstStyle/>
                    <a:p>
                      <a:pPr algn="ctr" fontAlgn="ctr"/>
                      <a:r>
                        <a:rPr lang="es-MX" sz="1600" b="1" i="0" u="none" strike="noStrike" dirty="0">
                          <a:solidFill>
                            <a:srgbClr val="395149"/>
                          </a:solidFill>
                          <a:effectLst/>
                          <a:latin typeface="Tahoma" panose="020B0604030504040204" pitchFamily="34" charset="0"/>
                          <a:ea typeface="Tahoma" panose="020B0604030504040204" pitchFamily="34" charset="0"/>
                          <a:cs typeface="Tahoma" panose="020B0604030504040204" pitchFamily="34" charset="0"/>
                        </a:rPr>
                        <a:t>PRESENTADA POR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3DAC1"/>
                    </a:solidFill>
                  </a:tcPr>
                </a:tc>
                <a:tc>
                  <a:txBody>
                    <a:bodyPr/>
                    <a:lstStyle/>
                    <a:p>
                      <a:pPr algn="ctr" fontAlgn="ctr"/>
                      <a:r>
                        <a:rPr lang="es-MX" sz="1600" b="1" i="0" u="none" strike="noStrike" dirty="0">
                          <a:solidFill>
                            <a:srgbClr val="395149"/>
                          </a:solidFill>
                          <a:effectLst/>
                          <a:latin typeface="Tahoma" panose="020B0604030504040204" pitchFamily="34" charset="0"/>
                          <a:ea typeface="Tahoma" panose="020B0604030504040204" pitchFamily="34" charset="0"/>
                          <a:cs typeface="Tahoma" panose="020B0604030504040204" pitchFamily="34" charset="0"/>
                        </a:rPr>
                        <a:t>TEMATICA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3DAC1"/>
                    </a:solidFill>
                  </a:tcPr>
                </a:tc>
                <a:tc>
                  <a:txBody>
                    <a:bodyPr/>
                    <a:lstStyle/>
                    <a:p>
                      <a:pPr algn="ctr" fontAlgn="ctr"/>
                      <a:r>
                        <a:rPr lang="es-MX" sz="1600" b="1" i="0" u="none" strike="noStrike" dirty="0">
                          <a:solidFill>
                            <a:srgbClr val="395149"/>
                          </a:solidFill>
                          <a:effectLst/>
                          <a:latin typeface="Tahoma" panose="020B0604030504040204" pitchFamily="34" charset="0"/>
                          <a:ea typeface="Tahoma" panose="020B0604030504040204" pitchFamily="34" charset="0"/>
                          <a:cs typeface="Tahoma" panose="020B0604030504040204" pitchFamily="34" charset="0"/>
                        </a:rPr>
                        <a:t>TURNO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3DAC1"/>
                    </a:solidFill>
                  </a:tcPr>
                </a:tc>
                <a:extLst>
                  <a:ext uri="{0D108BD9-81ED-4DB2-BD59-A6C34878D82A}">
                    <a16:rowId xmlns:a16="http://schemas.microsoft.com/office/drawing/2014/main" val="606905531"/>
                  </a:ext>
                </a:extLst>
              </a:tr>
              <a:tr h="2254522">
                <a:tc>
                  <a:txBody>
                    <a:bodyPr/>
                    <a:lstStyle/>
                    <a:p>
                      <a:pPr algn="ctr" fontAlgn="t"/>
                      <a:r>
                        <a:rPr lang="es-MX"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 Proyecto de decreto que adiciona el artículo 322 del Código Federal de Procedimientos Civiles.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s-MX"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Dip. Javier González Zepeda e integrantes del GPPAN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s-MX" sz="20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Incluir en los hechos narrados de la demanda, la identificación de superficie, linderos y colindancias anexando croquis</a:t>
                      </a:r>
                      <a:r>
                        <a:rPr lang="es-MX"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 de a cuerdo a la materia del juicio.</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Justicia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4649401"/>
                  </a:ext>
                </a:extLst>
              </a:tr>
              <a:tr h="1690891">
                <a:tc>
                  <a:txBody>
                    <a:bodyPr/>
                    <a:lstStyle/>
                    <a:p>
                      <a:pPr algn="ctr" fontAlgn="t"/>
                      <a:r>
                        <a:rPr lang="es-MX"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Proyecto de decreto por el que se reforma el artículo 323 del Código Federal de Procedimientos Civiles.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s-MX" sz="20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rPr>
                        <a:t>Dip. María del Rocio Corona Nakamura del GPPVEM</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s-MX"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Justicia Digital, presentar la demanda por medios digitales y tener expedientes físicos y digitales para consulta.</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Justicia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5649485"/>
                  </a:ext>
                </a:extLst>
              </a:tr>
            </a:tbl>
          </a:graphicData>
        </a:graphic>
      </p:graphicFrame>
      <p:sp>
        <p:nvSpPr>
          <p:cNvPr id="9" name="Rectángulo 8"/>
          <p:cNvSpPr/>
          <p:nvPr/>
        </p:nvSpPr>
        <p:spPr>
          <a:xfrm>
            <a:off x="4436442" y="1267326"/>
            <a:ext cx="2964273" cy="369332"/>
          </a:xfrm>
          <a:prstGeom prst="rect">
            <a:avLst/>
          </a:prstGeom>
        </p:spPr>
        <p:txBody>
          <a:bodyPr wrap="none">
            <a:spAutoFit/>
          </a:bodyPr>
          <a:lstStyle/>
          <a:p>
            <a:pPr algn="ctr"/>
            <a:r>
              <a:rPr lang="es-MX" b="1" dirty="0">
                <a:latin typeface="Tahoma" panose="020B0604030504040204" pitchFamily="34" charset="0"/>
                <a:ea typeface="Tahoma" panose="020B0604030504040204" pitchFamily="34" charset="0"/>
                <a:cs typeface="Tahoma" panose="020B0604030504040204" pitchFamily="34" charset="0"/>
              </a:rPr>
              <a:t>II.- Iniciativas parciales</a:t>
            </a:r>
          </a:p>
        </p:txBody>
      </p:sp>
    </p:spTree>
    <p:extLst>
      <p:ext uri="{BB962C8B-B14F-4D97-AF65-F5344CB8AC3E}">
        <p14:creationId xmlns:p14="http://schemas.microsoft.com/office/powerpoint/2010/main" val="2563870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978316" y="155687"/>
            <a:ext cx="5085348" cy="1111640"/>
          </a:xfrm>
        </p:spPr>
        <p:txBody>
          <a:bodyPr>
            <a:noAutofit/>
          </a:bodyPr>
          <a:lstStyle/>
          <a:p>
            <a:pPr marL="180340" algn="ctr">
              <a:lnSpc>
                <a:spcPct val="115000"/>
              </a:lnSpc>
              <a:spcBef>
                <a:spcPts val="500"/>
              </a:spcBef>
              <a:spcAft>
                <a:spcPts val="1000"/>
              </a:spcAft>
            </a:pPr>
            <a:r>
              <a:rPr lang="es-MX" sz="3200" b="1" dirty="0">
                <a:effectLst/>
                <a:latin typeface="Century Gothic" panose="020B0502020202020204" pitchFamily="34" charset="0"/>
                <a:ea typeface="Times New Roman" panose="02020603050405020304" pitchFamily="18" charset="0"/>
                <a:cs typeface="Times New Roman" panose="02020603050405020304" pitchFamily="18" charset="0"/>
              </a:rPr>
              <a:t>Secretaría General</a:t>
            </a:r>
            <a:br>
              <a:rPr lang="es-MX" sz="1050" dirty="0">
                <a:effectLst/>
                <a:latin typeface="Calibri" panose="020F0502020204030204" pitchFamily="34" charset="0"/>
                <a:ea typeface="Times New Roman" panose="02020603050405020304" pitchFamily="18" charset="0"/>
                <a:cs typeface="Times New Roman" panose="02020603050405020304" pitchFamily="18" charset="0"/>
              </a:rPr>
            </a:br>
            <a:r>
              <a:rPr lang="es-MX" sz="2000" b="1" dirty="0">
                <a:latin typeface="Century Gothic" panose="020B0502020202020204" pitchFamily="34" charset="0"/>
                <a:ea typeface="Times New Roman" panose="02020603050405020304" pitchFamily="18" charset="0"/>
                <a:cs typeface="Times New Roman" panose="02020603050405020304" pitchFamily="18" charset="0"/>
              </a:rPr>
              <a:t>Secretaría de Servicios Parlamentarios</a:t>
            </a:r>
            <a:endParaRPr lang="es-MX" sz="2000" dirty="0"/>
          </a:p>
        </p:txBody>
      </p:sp>
      <p:pic>
        <p:nvPicPr>
          <p:cNvPr id="4" name="Imagen 3">
            <a:extLst>
              <a:ext uri="{FF2B5EF4-FFF2-40B4-BE49-F238E27FC236}">
                <a16:creationId xmlns:a16="http://schemas.microsoft.com/office/drawing/2014/main" id="{3FB88706-6546-44C1-B5F6-63C0C2C1ABDF}"/>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663579" y="155685"/>
            <a:ext cx="2385691" cy="1111641"/>
          </a:xfrm>
          <a:prstGeom prst="rect">
            <a:avLst/>
          </a:prstGeom>
        </p:spPr>
      </p:pic>
      <p:graphicFrame>
        <p:nvGraphicFramePr>
          <p:cNvPr id="5" name="Tabla 4"/>
          <p:cNvGraphicFramePr>
            <a:graphicFrameLocks noGrp="1"/>
          </p:cNvGraphicFramePr>
          <p:nvPr>
            <p:extLst>
              <p:ext uri="{D42A27DB-BD31-4B8C-83A1-F6EECF244321}">
                <p14:modId xmlns:p14="http://schemas.microsoft.com/office/powerpoint/2010/main" val="2777415642"/>
              </p:ext>
            </p:extLst>
          </p:nvPr>
        </p:nvGraphicFramePr>
        <p:xfrm>
          <a:off x="663578" y="1644211"/>
          <a:ext cx="10882427" cy="4747891"/>
        </p:xfrm>
        <a:graphic>
          <a:graphicData uri="http://schemas.openxmlformats.org/drawingml/2006/table">
            <a:tbl>
              <a:tblPr/>
              <a:tblGrid>
                <a:gridCol w="3274963">
                  <a:extLst>
                    <a:ext uri="{9D8B030D-6E8A-4147-A177-3AD203B41FA5}">
                      <a16:colId xmlns:a16="http://schemas.microsoft.com/office/drawing/2014/main" val="1442734706"/>
                    </a:ext>
                  </a:extLst>
                </a:gridCol>
                <a:gridCol w="2456221">
                  <a:extLst>
                    <a:ext uri="{9D8B030D-6E8A-4147-A177-3AD203B41FA5}">
                      <a16:colId xmlns:a16="http://schemas.microsoft.com/office/drawing/2014/main" val="3775318066"/>
                    </a:ext>
                  </a:extLst>
                </a:gridCol>
                <a:gridCol w="3469901">
                  <a:extLst>
                    <a:ext uri="{9D8B030D-6E8A-4147-A177-3AD203B41FA5}">
                      <a16:colId xmlns:a16="http://schemas.microsoft.com/office/drawing/2014/main" val="1958598295"/>
                    </a:ext>
                  </a:extLst>
                </a:gridCol>
                <a:gridCol w="1681342">
                  <a:extLst>
                    <a:ext uri="{9D8B030D-6E8A-4147-A177-3AD203B41FA5}">
                      <a16:colId xmlns:a16="http://schemas.microsoft.com/office/drawing/2014/main" val="3125463503"/>
                    </a:ext>
                  </a:extLst>
                </a:gridCol>
              </a:tblGrid>
              <a:tr h="336832">
                <a:tc>
                  <a:txBody>
                    <a:bodyPr/>
                    <a:lstStyle/>
                    <a:p>
                      <a:pPr algn="ctr" fontAlgn="ctr"/>
                      <a:r>
                        <a:rPr lang="es-MX" sz="1400" b="1" i="0" u="none" strike="noStrike" dirty="0">
                          <a:solidFill>
                            <a:srgbClr val="395149"/>
                          </a:solidFill>
                          <a:effectLst/>
                          <a:latin typeface="Tahoma" panose="020B0604030504040204" pitchFamily="34" charset="0"/>
                          <a:ea typeface="Tahoma" panose="020B0604030504040204" pitchFamily="34" charset="0"/>
                          <a:cs typeface="Tahoma" panose="020B0604030504040204" pitchFamily="34" charset="0"/>
                        </a:rPr>
                        <a:t>INICIATIVAS LXIV</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3DAC1"/>
                    </a:solidFill>
                  </a:tcPr>
                </a:tc>
                <a:tc>
                  <a:txBody>
                    <a:bodyPr/>
                    <a:lstStyle/>
                    <a:p>
                      <a:pPr algn="ctr" fontAlgn="ctr"/>
                      <a:r>
                        <a:rPr lang="es-MX" sz="1400" b="1" i="0" u="none" strike="noStrike">
                          <a:solidFill>
                            <a:srgbClr val="395149"/>
                          </a:solidFill>
                          <a:effectLst/>
                          <a:latin typeface="Tahoma" panose="020B0604030504040204" pitchFamily="34" charset="0"/>
                          <a:ea typeface="Tahoma" panose="020B0604030504040204" pitchFamily="34" charset="0"/>
                          <a:cs typeface="Tahoma" panose="020B0604030504040204" pitchFamily="34" charset="0"/>
                        </a:rPr>
                        <a:t>PRESENTADA POR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E3DAC1"/>
                    </a:solidFill>
                  </a:tcPr>
                </a:tc>
                <a:tc>
                  <a:txBody>
                    <a:bodyPr/>
                    <a:lstStyle/>
                    <a:p>
                      <a:pPr algn="ctr" fontAlgn="ctr"/>
                      <a:r>
                        <a:rPr lang="es-MX" sz="1400" b="1" i="0" u="none" strike="noStrike">
                          <a:solidFill>
                            <a:srgbClr val="395149"/>
                          </a:solidFill>
                          <a:effectLst/>
                          <a:latin typeface="Tahoma" panose="020B0604030504040204" pitchFamily="34" charset="0"/>
                          <a:ea typeface="Tahoma" panose="020B0604030504040204" pitchFamily="34" charset="0"/>
                          <a:cs typeface="Tahoma" panose="020B0604030504040204" pitchFamily="34" charset="0"/>
                        </a:rPr>
                        <a:t>TEMATICA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3DAC1"/>
                    </a:solidFill>
                  </a:tcPr>
                </a:tc>
                <a:tc>
                  <a:txBody>
                    <a:bodyPr/>
                    <a:lstStyle/>
                    <a:p>
                      <a:pPr algn="ctr" fontAlgn="ctr"/>
                      <a:r>
                        <a:rPr lang="es-MX" sz="1400" b="1" i="0" u="none" strike="noStrike">
                          <a:solidFill>
                            <a:srgbClr val="395149"/>
                          </a:solidFill>
                          <a:effectLst/>
                          <a:latin typeface="Tahoma" panose="020B0604030504040204" pitchFamily="34" charset="0"/>
                          <a:ea typeface="Tahoma" panose="020B0604030504040204" pitchFamily="34" charset="0"/>
                          <a:cs typeface="Tahoma" panose="020B0604030504040204" pitchFamily="34" charset="0"/>
                        </a:rPr>
                        <a:t>TURNO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3DAC1"/>
                    </a:solidFill>
                  </a:tcPr>
                </a:tc>
                <a:extLst>
                  <a:ext uri="{0D108BD9-81ED-4DB2-BD59-A6C34878D82A}">
                    <a16:rowId xmlns:a16="http://schemas.microsoft.com/office/drawing/2014/main" val="3410928531"/>
                  </a:ext>
                </a:extLst>
              </a:tr>
              <a:tr h="1684159">
                <a:tc>
                  <a:txBody>
                    <a:bodyPr/>
                    <a:lstStyle/>
                    <a:p>
                      <a:pPr marL="0" algn="ctr" defTabSz="914400" rtl="0" eaLnBrk="1" fontAlgn="ctr" latinLnBrk="0" hangingPunct="1"/>
                      <a:r>
                        <a:rPr lang="es-MX" sz="1600" b="0" i="0" u="none" strike="noStrike" kern="1200" dirty="0">
                          <a:solidFill>
                            <a:srgbClr val="000000"/>
                          </a:solidFill>
                          <a:effectLst/>
                          <a:latin typeface="Tahoma" panose="020B0604030504040204" pitchFamily="34" charset="0"/>
                          <a:ea typeface="Tahoma" panose="020B0604030504040204" pitchFamily="34" charset="0"/>
                          <a:cs typeface="Tahoma" panose="020B0604030504040204" pitchFamily="34" charset="0"/>
                        </a:rPr>
                        <a:t>Proyecto de decreto que reforma y adiciona los artículos 308 del Código Civil Federal, 79 del Código Federal de Procedimientos Civiles y 44 de la Ley General de los Derechos de Niñas, Niños y Adolescentes.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6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Dip. Cynthia Iliana López Castro. GPPRI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6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Fortalecer los procedimientos en los juicios por demanda de pensión alimenticia a fin de </a:t>
                      </a:r>
                      <a:r>
                        <a:rPr lang="es-MX" sz="16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garantizar el Interés Superior de la Niñez.</a:t>
                      </a:r>
                      <a:endParaRPr lang="es-MX" sz="16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6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Justicia, con opinión de Derechos de la Niñez y la Adolescencia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503829"/>
                  </a:ext>
                </a:extLst>
              </a:tr>
              <a:tr h="2694654">
                <a:tc>
                  <a:txBody>
                    <a:bodyPr/>
                    <a:lstStyle/>
                    <a:p>
                      <a:pPr marL="0" algn="ctr" defTabSz="914400" rtl="0" eaLnBrk="1" fontAlgn="ctr" latinLnBrk="0" hangingPunct="1"/>
                      <a:r>
                        <a:rPr lang="es-MX" sz="1600" b="0" i="0" u="none" strike="noStrike" kern="1200" dirty="0">
                          <a:solidFill>
                            <a:srgbClr val="000000"/>
                          </a:solidFill>
                          <a:effectLst/>
                          <a:latin typeface="Tahoma" panose="020B0604030504040204" pitchFamily="34" charset="0"/>
                          <a:ea typeface="Tahoma" panose="020B0604030504040204" pitchFamily="34" charset="0"/>
                          <a:cs typeface="Tahoma" panose="020B0604030504040204" pitchFamily="34" charset="0"/>
                        </a:rPr>
                        <a:t>Proyecto de decreto que reforma y adiciona los artículos 308 del Código Civil Federal; 79 del Código Federal de Procedimientos Civiles; y 44 de la Ley General de los Derechos de Niñas, Niños y Adolescentes.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6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Dip. Cynthia Iliana López Castro. GPPRI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6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Garantizar el principio del Interés Superior de la Niñez</a:t>
                      </a:r>
                      <a:r>
                        <a:rPr lang="es-MX" sz="16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 en el procedimiento judicial y</a:t>
                      </a:r>
                      <a:r>
                        <a:rPr lang="es-MX" sz="16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 facultar al juzgador en los juicos de alimentos, para recabar de oficio las pruebas necesarias para fijar el monto de la pensión alimenticia que garantice el bienestar del acreedor.</a:t>
                      </a:r>
                      <a:endParaRPr lang="es-MX" sz="16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6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Justicia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7652065"/>
                  </a:ext>
                </a:extLst>
              </a:tr>
            </a:tbl>
          </a:graphicData>
        </a:graphic>
      </p:graphicFrame>
      <p:sp>
        <p:nvSpPr>
          <p:cNvPr id="7" name="Rectángulo 6"/>
          <p:cNvSpPr/>
          <p:nvPr/>
        </p:nvSpPr>
        <p:spPr>
          <a:xfrm>
            <a:off x="4436442" y="1267326"/>
            <a:ext cx="2964273" cy="369332"/>
          </a:xfrm>
          <a:prstGeom prst="rect">
            <a:avLst/>
          </a:prstGeom>
        </p:spPr>
        <p:txBody>
          <a:bodyPr wrap="none">
            <a:spAutoFit/>
          </a:bodyPr>
          <a:lstStyle/>
          <a:p>
            <a:pPr algn="ctr"/>
            <a:r>
              <a:rPr lang="es-MX" b="1" dirty="0">
                <a:latin typeface="Tahoma" panose="020B0604030504040204" pitchFamily="34" charset="0"/>
                <a:ea typeface="Tahoma" panose="020B0604030504040204" pitchFamily="34" charset="0"/>
                <a:cs typeface="Tahoma" panose="020B0604030504040204" pitchFamily="34" charset="0"/>
              </a:rPr>
              <a:t>II.- Iniciativas parciales</a:t>
            </a:r>
          </a:p>
        </p:txBody>
      </p:sp>
    </p:spTree>
    <p:extLst>
      <p:ext uri="{BB962C8B-B14F-4D97-AF65-F5344CB8AC3E}">
        <p14:creationId xmlns:p14="http://schemas.microsoft.com/office/powerpoint/2010/main" val="2714491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978316" y="155687"/>
            <a:ext cx="5085348" cy="1111640"/>
          </a:xfrm>
        </p:spPr>
        <p:txBody>
          <a:bodyPr>
            <a:noAutofit/>
          </a:bodyPr>
          <a:lstStyle/>
          <a:p>
            <a:pPr marL="180340" algn="ctr">
              <a:lnSpc>
                <a:spcPct val="115000"/>
              </a:lnSpc>
              <a:spcBef>
                <a:spcPts val="500"/>
              </a:spcBef>
              <a:spcAft>
                <a:spcPts val="1000"/>
              </a:spcAft>
            </a:pPr>
            <a:r>
              <a:rPr lang="es-MX" sz="3200" b="1" dirty="0">
                <a:effectLst/>
                <a:latin typeface="Century Gothic" panose="020B0502020202020204" pitchFamily="34" charset="0"/>
                <a:ea typeface="Times New Roman" panose="02020603050405020304" pitchFamily="18" charset="0"/>
                <a:cs typeface="Times New Roman" panose="02020603050405020304" pitchFamily="18" charset="0"/>
              </a:rPr>
              <a:t>Secretaría General</a:t>
            </a:r>
            <a:br>
              <a:rPr lang="es-MX" sz="1050" dirty="0">
                <a:effectLst/>
                <a:latin typeface="Calibri" panose="020F0502020204030204" pitchFamily="34" charset="0"/>
                <a:ea typeface="Times New Roman" panose="02020603050405020304" pitchFamily="18" charset="0"/>
                <a:cs typeface="Times New Roman" panose="02020603050405020304" pitchFamily="18" charset="0"/>
              </a:rPr>
            </a:br>
            <a:r>
              <a:rPr lang="es-MX" sz="2000" b="1" dirty="0">
                <a:latin typeface="Century Gothic" panose="020B0502020202020204" pitchFamily="34" charset="0"/>
                <a:ea typeface="Times New Roman" panose="02020603050405020304" pitchFamily="18" charset="0"/>
                <a:cs typeface="Times New Roman" panose="02020603050405020304" pitchFamily="18" charset="0"/>
              </a:rPr>
              <a:t>Secretaría de Servicios Parlamentarios</a:t>
            </a:r>
            <a:endParaRPr lang="es-MX" sz="2000" dirty="0"/>
          </a:p>
        </p:txBody>
      </p:sp>
      <p:pic>
        <p:nvPicPr>
          <p:cNvPr id="4" name="Imagen 3">
            <a:extLst>
              <a:ext uri="{FF2B5EF4-FFF2-40B4-BE49-F238E27FC236}">
                <a16:creationId xmlns:a16="http://schemas.microsoft.com/office/drawing/2014/main" id="{3FB88706-6546-44C1-B5F6-63C0C2C1ABDF}"/>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663579" y="155685"/>
            <a:ext cx="2385691" cy="1111641"/>
          </a:xfrm>
          <a:prstGeom prst="rect">
            <a:avLst/>
          </a:prstGeom>
        </p:spPr>
      </p:pic>
      <p:graphicFrame>
        <p:nvGraphicFramePr>
          <p:cNvPr id="3" name="Tabla 2"/>
          <p:cNvGraphicFramePr>
            <a:graphicFrameLocks noGrp="1"/>
          </p:cNvGraphicFramePr>
          <p:nvPr>
            <p:extLst>
              <p:ext uri="{D42A27DB-BD31-4B8C-83A1-F6EECF244321}">
                <p14:modId xmlns:p14="http://schemas.microsoft.com/office/powerpoint/2010/main" val="1724155542"/>
              </p:ext>
            </p:extLst>
          </p:nvPr>
        </p:nvGraphicFramePr>
        <p:xfrm>
          <a:off x="663578" y="1428750"/>
          <a:ext cx="10868779" cy="4835572"/>
        </p:xfrm>
        <a:graphic>
          <a:graphicData uri="http://schemas.openxmlformats.org/drawingml/2006/table">
            <a:tbl>
              <a:tblPr/>
              <a:tblGrid>
                <a:gridCol w="3270856">
                  <a:extLst>
                    <a:ext uri="{9D8B030D-6E8A-4147-A177-3AD203B41FA5}">
                      <a16:colId xmlns:a16="http://schemas.microsoft.com/office/drawing/2014/main" val="3522899149"/>
                    </a:ext>
                  </a:extLst>
                </a:gridCol>
                <a:gridCol w="2453141">
                  <a:extLst>
                    <a:ext uri="{9D8B030D-6E8A-4147-A177-3AD203B41FA5}">
                      <a16:colId xmlns:a16="http://schemas.microsoft.com/office/drawing/2014/main" val="160131957"/>
                    </a:ext>
                  </a:extLst>
                </a:gridCol>
                <a:gridCol w="3465549">
                  <a:extLst>
                    <a:ext uri="{9D8B030D-6E8A-4147-A177-3AD203B41FA5}">
                      <a16:colId xmlns:a16="http://schemas.microsoft.com/office/drawing/2014/main" val="4066616944"/>
                    </a:ext>
                  </a:extLst>
                </a:gridCol>
                <a:gridCol w="1679233">
                  <a:extLst>
                    <a:ext uri="{9D8B030D-6E8A-4147-A177-3AD203B41FA5}">
                      <a16:colId xmlns:a16="http://schemas.microsoft.com/office/drawing/2014/main" val="2173493494"/>
                    </a:ext>
                  </a:extLst>
                </a:gridCol>
              </a:tblGrid>
              <a:tr h="230265">
                <a:tc>
                  <a:txBody>
                    <a:bodyPr/>
                    <a:lstStyle/>
                    <a:p>
                      <a:pPr algn="ctr" fontAlgn="ctr"/>
                      <a:r>
                        <a:rPr lang="es-MX" sz="1400" b="1" i="0" u="none" strike="noStrike" dirty="0">
                          <a:solidFill>
                            <a:srgbClr val="395149"/>
                          </a:solidFill>
                          <a:effectLst/>
                          <a:latin typeface="Tahoma" panose="020B0604030504040204" pitchFamily="34" charset="0"/>
                          <a:ea typeface="Tahoma" panose="020B0604030504040204" pitchFamily="34" charset="0"/>
                          <a:cs typeface="Tahoma" panose="020B0604030504040204" pitchFamily="34" charset="0"/>
                        </a:rPr>
                        <a:t>INICIATIVAS LXIV</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3DAC1"/>
                    </a:solidFill>
                  </a:tcPr>
                </a:tc>
                <a:tc>
                  <a:txBody>
                    <a:bodyPr/>
                    <a:lstStyle/>
                    <a:p>
                      <a:pPr algn="ctr" fontAlgn="ctr"/>
                      <a:r>
                        <a:rPr lang="es-MX" sz="1400" b="1" i="0" u="none" strike="noStrike">
                          <a:solidFill>
                            <a:srgbClr val="395149"/>
                          </a:solidFill>
                          <a:effectLst/>
                          <a:latin typeface="Tahoma" panose="020B0604030504040204" pitchFamily="34" charset="0"/>
                          <a:ea typeface="Tahoma" panose="020B0604030504040204" pitchFamily="34" charset="0"/>
                          <a:cs typeface="Tahoma" panose="020B0604030504040204" pitchFamily="34" charset="0"/>
                        </a:rPr>
                        <a:t>PRESENTADA POR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E3DAC1"/>
                    </a:solidFill>
                  </a:tcPr>
                </a:tc>
                <a:tc>
                  <a:txBody>
                    <a:bodyPr/>
                    <a:lstStyle/>
                    <a:p>
                      <a:pPr algn="ctr" fontAlgn="ctr"/>
                      <a:r>
                        <a:rPr lang="es-MX" sz="1400" b="1" i="0" u="none" strike="noStrike">
                          <a:solidFill>
                            <a:srgbClr val="395149"/>
                          </a:solidFill>
                          <a:effectLst/>
                          <a:latin typeface="Tahoma" panose="020B0604030504040204" pitchFamily="34" charset="0"/>
                          <a:ea typeface="Tahoma" panose="020B0604030504040204" pitchFamily="34" charset="0"/>
                          <a:cs typeface="Tahoma" panose="020B0604030504040204" pitchFamily="34" charset="0"/>
                        </a:rPr>
                        <a:t>TEMATICA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3DAC1"/>
                    </a:solidFill>
                  </a:tcPr>
                </a:tc>
                <a:tc>
                  <a:txBody>
                    <a:bodyPr/>
                    <a:lstStyle/>
                    <a:p>
                      <a:pPr algn="ctr" fontAlgn="ctr"/>
                      <a:r>
                        <a:rPr lang="es-MX" sz="1400" b="1" i="0" u="none" strike="noStrike" dirty="0">
                          <a:solidFill>
                            <a:srgbClr val="395149"/>
                          </a:solidFill>
                          <a:effectLst/>
                          <a:latin typeface="Tahoma" panose="020B0604030504040204" pitchFamily="34" charset="0"/>
                          <a:ea typeface="Tahoma" panose="020B0604030504040204" pitchFamily="34" charset="0"/>
                          <a:cs typeface="Tahoma" panose="020B0604030504040204" pitchFamily="34" charset="0"/>
                        </a:rPr>
                        <a:t>TURNO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3DAC1"/>
                    </a:solidFill>
                  </a:tcPr>
                </a:tc>
                <a:extLst>
                  <a:ext uri="{0D108BD9-81ED-4DB2-BD59-A6C34878D82A}">
                    <a16:rowId xmlns:a16="http://schemas.microsoft.com/office/drawing/2014/main" val="1413562089"/>
                  </a:ext>
                </a:extLst>
              </a:tr>
              <a:tr h="2763184">
                <a:tc>
                  <a:txBody>
                    <a:bodyPr/>
                    <a:lstStyle/>
                    <a:p>
                      <a:pPr algn="ctr" fontAlgn="t"/>
                      <a:endParaRPr lang="es-MX" sz="1200" b="0" i="0" u="none" strike="noStrike" kern="12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p>
                      <a:pPr algn="ctr" fontAlgn="t"/>
                      <a:endParaRPr lang="es-MX" sz="1200" b="0" i="0" u="none" strike="noStrike" kern="12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p>
                      <a:pPr algn="ctr" fontAlgn="t"/>
                      <a:endParaRPr lang="es-MX" sz="1200" b="0" i="0" u="none" strike="noStrike" kern="12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p>
                      <a:pPr algn="ctr" fontAlgn="t"/>
                      <a:endParaRPr lang="es-MX" sz="1200" b="0" i="0" u="none" strike="noStrike" kern="12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p>
                      <a:pPr algn="ctr" fontAlgn="t"/>
                      <a:endParaRPr lang="es-MX" sz="1200" b="0" i="0" u="none" strike="noStrike" kern="12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p>
                      <a:pPr algn="ctr" fontAlgn="t"/>
                      <a:endParaRPr lang="es-MX" sz="1200" b="0" i="0" u="none" strike="noStrike" kern="12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p>
                      <a:pPr algn="ctr" fontAlgn="t"/>
                      <a:r>
                        <a:rPr lang="es-MX" sz="1200" b="0" i="0" u="none" strike="noStrike" kern="1200" dirty="0">
                          <a:solidFill>
                            <a:srgbClr val="000000"/>
                          </a:solidFill>
                          <a:effectLst/>
                          <a:latin typeface="Tahoma" panose="020B0604030504040204" pitchFamily="34" charset="0"/>
                          <a:ea typeface="Tahoma" panose="020B0604030504040204" pitchFamily="34" charset="0"/>
                          <a:cs typeface="Tahoma" panose="020B0604030504040204" pitchFamily="34" charset="0"/>
                        </a:rPr>
                        <a:t>Proyecto de decreto por el que adiciona el artículo 145 del Código Federal de Procedimientos Civiles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2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Dip. Rosalba Valencia Cruz. GPMORENA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2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Incluir que en los juicios de reconocimiento y contradicción de paternidad, el juzgador atendiendo al Interés Superior de la Niñez, podrá </a:t>
                      </a:r>
                      <a:r>
                        <a:rPr lang="es-MX" sz="12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disponer que la prueba pericial en genética molecular se realice a cargo del Órgano Jurisdiccional, siempre y cuando se acredite con un estudio socioeconómico por autoridad competente que la parte oferente. carece de recursos económicos</a:t>
                      </a:r>
                      <a:endParaRPr lang="es-MX" sz="12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2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Justicia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01981469"/>
                  </a:ext>
                </a:extLst>
              </a:tr>
              <a:tr h="1842123">
                <a:tc>
                  <a:txBody>
                    <a:bodyPr/>
                    <a:lstStyle/>
                    <a:p>
                      <a:pPr algn="ctr" fontAlgn="t"/>
                      <a:r>
                        <a:rPr lang="es-MX" sz="1200" b="0" i="0" u="none" strike="noStrike" kern="1200" dirty="0">
                          <a:solidFill>
                            <a:srgbClr val="000000"/>
                          </a:solidFill>
                          <a:effectLst/>
                          <a:latin typeface="Tahoma" panose="020B0604030504040204" pitchFamily="34" charset="0"/>
                          <a:ea typeface="Tahoma" panose="020B0604030504040204" pitchFamily="34" charset="0"/>
                          <a:cs typeface="Tahoma" panose="020B0604030504040204" pitchFamily="34" charset="0"/>
                        </a:rPr>
                        <a:t>Proyecto de decreto por el que se adiciona el artículo 222 Ter, un segundo párrafo al artículo 231, un tercer párrafo al artículo 274 Bis, un segundo párrafo al artículo 325 y un cuarto párrafo del artículo 342 del Código Federal de Procedimientos Civiles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2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Congreso del estado de Michoacán de Ocampo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2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Suplir la deficiencia de la queja en los procedimientos en que sean partes los menores de edad o incapaces</a:t>
                      </a:r>
                      <a:r>
                        <a:rPr lang="es-MX" sz="12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 así como personas adultas mayores cuando por sus condiciones de pobreza se encuentren en clara desventaja social para su defensa en el juicio.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2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Justicia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895820"/>
                  </a:ext>
                </a:extLst>
              </a:tr>
            </a:tbl>
          </a:graphicData>
        </a:graphic>
      </p:graphicFrame>
      <p:sp>
        <p:nvSpPr>
          <p:cNvPr id="6" name="Rectángulo 5"/>
          <p:cNvSpPr/>
          <p:nvPr/>
        </p:nvSpPr>
        <p:spPr>
          <a:xfrm>
            <a:off x="4436442" y="1062606"/>
            <a:ext cx="2964273" cy="369332"/>
          </a:xfrm>
          <a:prstGeom prst="rect">
            <a:avLst/>
          </a:prstGeom>
        </p:spPr>
        <p:txBody>
          <a:bodyPr wrap="none">
            <a:spAutoFit/>
          </a:bodyPr>
          <a:lstStyle/>
          <a:p>
            <a:pPr algn="ctr"/>
            <a:r>
              <a:rPr lang="es-MX" b="1" dirty="0">
                <a:latin typeface="Tahoma" panose="020B0604030504040204" pitchFamily="34" charset="0"/>
                <a:ea typeface="Tahoma" panose="020B0604030504040204" pitchFamily="34" charset="0"/>
                <a:cs typeface="Tahoma" panose="020B0604030504040204" pitchFamily="34" charset="0"/>
              </a:rPr>
              <a:t>II.- Iniciativas parciales</a:t>
            </a:r>
          </a:p>
        </p:txBody>
      </p:sp>
    </p:spTree>
    <p:extLst>
      <p:ext uri="{BB962C8B-B14F-4D97-AF65-F5344CB8AC3E}">
        <p14:creationId xmlns:p14="http://schemas.microsoft.com/office/powerpoint/2010/main" val="3643020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978316" y="155687"/>
            <a:ext cx="5085348" cy="1111640"/>
          </a:xfrm>
        </p:spPr>
        <p:txBody>
          <a:bodyPr>
            <a:noAutofit/>
          </a:bodyPr>
          <a:lstStyle/>
          <a:p>
            <a:pPr marL="180340" algn="ctr">
              <a:lnSpc>
                <a:spcPct val="115000"/>
              </a:lnSpc>
              <a:spcBef>
                <a:spcPts val="500"/>
              </a:spcBef>
              <a:spcAft>
                <a:spcPts val="1000"/>
              </a:spcAft>
            </a:pPr>
            <a:r>
              <a:rPr lang="es-MX" sz="3200" b="1" dirty="0">
                <a:effectLst/>
                <a:latin typeface="Century Gothic" panose="020B0502020202020204" pitchFamily="34" charset="0"/>
                <a:ea typeface="Times New Roman" panose="02020603050405020304" pitchFamily="18" charset="0"/>
                <a:cs typeface="Times New Roman" panose="02020603050405020304" pitchFamily="18" charset="0"/>
              </a:rPr>
              <a:t>Secretaría General</a:t>
            </a:r>
            <a:br>
              <a:rPr lang="es-MX" sz="1050" dirty="0">
                <a:effectLst/>
                <a:latin typeface="Calibri" panose="020F0502020204030204" pitchFamily="34" charset="0"/>
                <a:ea typeface="Times New Roman" panose="02020603050405020304" pitchFamily="18" charset="0"/>
                <a:cs typeface="Times New Roman" panose="02020603050405020304" pitchFamily="18" charset="0"/>
              </a:rPr>
            </a:br>
            <a:r>
              <a:rPr lang="es-MX" sz="2000" b="1" dirty="0">
                <a:latin typeface="Century Gothic" panose="020B0502020202020204" pitchFamily="34" charset="0"/>
                <a:ea typeface="Times New Roman" panose="02020603050405020304" pitchFamily="18" charset="0"/>
                <a:cs typeface="Times New Roman" panose="02020603050405020304" pitchFamily="18" charset="0"/>
              </a:rPr>
              <a:t>Secretaría de Servicios Parlamentarios</a:t>
            </a:r>
            <a:endParaRPr lang="es-MX" sz="2000" dirty="0"/>
          </a:p>
        </p:txBody>
      </p:sp>
      <p:pic>
        <p:nvPicPr>
          <p:cNvPr id="4" name="Imagen 3">
            <a:extLst>
              <a:ext uri="{FF2B5EF4-FFF2-40B4-BE49-F238E27FC236}">
                <a16:creationId xmlns:a16="http://schemas.microsoft.com/office/drawing/2014/main" id="{3FB88706-6546-44C1-B5F6-63C0C2C1ABDF}"/>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663579" y="155685"/>
            <a:ext cx="2385691" cy="1111641"/>
          </a:xfrm>
          <a:prstGeom prst="rect">
            <a:avLst/>
          </a:prstGeom>
        </p:spPr>
      </p:pic>
      <p:graphicFrame>
        <p:nvGraphicFramePr>
          <p:cNvPr id="3" name="Tabla 2"/>
          <p:cNvGraphicFramePr>
            <a:graphicFrameLocks noGrp="1"/>
          </p:cNvGraphicFramePr>
          <p:nvPr>
            <p:extLst>
              <p:ext uri="{D42A27DB-BD31-4B8C-83A1-F6EECF244321}">
                <p14:modId xmlns:p14="http://schemas.microsoft.com/office/powerpoint/2010/main" val="154140417"/>
              </p:ext>
            </p:extLst>
          </p:nvPr>
        </p:nvGraphicFramePr>
        <p:xfrm>
          <a:off x="663578" y="1524000"/>
          <a:ext cx="10773245" cy="5122460"/>
        </p:xfrm>
        <a:graphic>
          <a:graphicData uri="http://schemas.openxmlformats.org/drawingml/2006/table">
            <a:tbl>
              <a:tblPr/>
              <a:tblGrid>
                <a:gridCol w="3242106">
                  <a:extLst>
                    <a:ext uri="{9D8B030D-6E8A-4147-A177-3AD203B41FA5}">
                      <a16:colId xmlns:a16="http://schemas.microsoft.com/office/drawing/2014/main" val="1280361418"/>
                    </a:ext>
                  </a:extLst>
                </a:gridCol>
                <a:gridCol w="2431578">
                  <a:extLst>
                    <a:ext uri="{9D8B030D-6E8A-4147-A177-3AD203B41FA5}">
                      <a16:colId xmlns:a16="http://schemas.microsoft.com/office/drawing/2014/main" val="1775343368"/>
                    </a:ext>
                  </a:extLst>
                </a:gridCol>
                <a:gridCol w="3435088">
                  <a:extLst>
                    <a:ext uri="{9D8B030D-6E8A-4147-A177-3AD203B41FA5}">
                      <a16:colId xmlns:a16="http://schemas.microsoft.com/office/drawing/2014/main" val="2893029260"/>
                    </a:ext>
                  </a:extLst>
                </a:gridCol>
                <a:gridCol w="1664473">
                  <a:extLst>
                    <a:ext uri="{9D8B030D-6E8A-4147-A177-3AD203B41FA5}">
                      <a16:colId xmlns:a16="http://schemas.microsoft.com/office/drawing/2014/main" val="989398214"/>
                    </a:ext>
                  </a:extLst>
                </a:gridCol>
              </a:tblGrid>
              <a:tr h="256123">
                <a:tc>
                  <a:txBody>
                    <a:bodyPr/>
                    <a:lstStyle/>
                    <a:p>
                      <a:pPr algn="ctr" fontAlgn="ctr"/>
                      <a:r>
                        <a:rPr lang="es-MX" sz="1400" b="1" i="0" u="none" strike="noStrike" dirty="0">
                          <a:solidFill>
                            <a:srgbClr val="395149"/>
                          </a:solidFill>
                          <a:effectLst/>
                          <a:latin typeface="Tahoma" panose="020B0604030504040204" pitchFamily="34" charset="0"/>
                          <a:ea typeface="Tahoma" panose="020B0604030504040204" pitchFamily="34" charset="0"/>
                          <a:cs typeface="Tahoma" panose="020B0604030504040204" pitchFamily="34" charset="0"/>
                        </a:rPr>
                        <a:t>INICIATIVAS LXIV</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3DAC1"/>
                    </a:solidFill>
                  </a:tcPr>
                </a:tc>
                <a:tc>
                  <a:txBody>
                    <a:bodyPr/>
                    <a:lstStyle/>
                    <a:p>
                      <a:pPr algn="ctr" fontAlgn="ctr"/>
                      <a:r>
                        <a:rPr lang="es-MX" sz="1400" b="1" i="0" u="none" strike="noStrike" dirty="0">
                          <a:solidFill>
                            <a:srgbClr val="395149"/>
                          </a:solidFill>
                          <a:effectLst/>
                          <a:latin typeface="Tahoma" panose="020B0604030504040204" pitchFamily="34" charset="0"/>
                          <a:ea typeface="Tahoma" panose="020B0604030504040204" pitchFamily="34" charset="0"/>
                          <a:cs typeface="Tahoma" panose="020B0604030504040204" pitchFamily="34" charset="0"/>
                        </a:rPr>
                        <a:t>PRESENTADA POR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E3DAC1"/>
                    </a:solidFill>
                  </a:tcPr>
                </a:tc>
                <a:tc>
                  <a:txBody>
                    <a:bodyPr/>
                    <a:lstStyle/>
                    <a:p>
                      <a:pPr algn="ctr" fontAlgn="ctr"/>
                      <a:r>
                        <a:rPr lang="es-MX" sz="1400" b="1" i="0" u="none" strike="noStrike">
                          <a:solidFill>
                            <a:srgbClr val="395149"/>
                          </a:solidFill>
                          <a:effectLst/>
                          <a:latin typeface="Tahoma" panose="020B0604030504040204" pitchFamily="34" charset="0"/>
                          <a:ea typeface="Tahoma" panose="020B0604030504040204" pitchFamily="34" charset="0"/>
                          <a:cs typeface="Tahoma" panose="020B0604030504040204" pitchFamily="34" charset="0"/>
                        </a:rPr>
                        <a:t>TEMATICA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3DAC1"/>
                    </a:solidFill>
                  </a:tcPr>
                </a:tc>
                <a:tc>
                  <a:txBody>
                    <a:bodyPr/>
                    <a:lstStyle/>
                    <a:p>
                      <a:pPr algn="ctr" fontAlgn="ctr"/>
                      <a:r>
                        <a:rPr lang="es-MX" sz="1400" b="1" i="0" u="none" strike="noStrike" dirty="0">
                          <a:solidFill>
                            <a:srgbClr val="395149"/>
                          </a:solidFill>
                          <a:effectLst/>
                          <a:latin typeface="Tahoma" panose="020B0604030504040204" pitchFamily="34" charset="0"/>
                          <a:ea typeface="Tahoma" panose="020B0604030504040204" pitchFamily="34" charset="0"/>
                          <a:cs typeface="Tahoma" panose="020B0604030504040204" pitchFamily="34" charset="0"/>
                        </a:rPr>
                        <a:t>TURNO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3DAC1"/>
                    </a:solidFill>
                  </a:tcPr>
                </a:tc>
                <a:extLst>
                  <a:ext uri="{0D108BD9-81ED-4DB2-BD59-A6C34878D82A}">
                    <a16:rowId xmlns:a16="http://schemas.microsoft.com/office/drawing/2014/main" val="3423282820"/>
                  </a:ext>
                </a:extLst>
              </a:tr>
              <a:tr h="2048984">
                <a:tc>
                  <a:txBody>
                    <a:bodyPr/>
                    <a:lstStyle/>
                    <a:p>
                      <a:pPr algn="ctr" fontAlgn="t"/>
                      <a:endParaRPr lang="es-MX" sz="1400" b="0" i="0" u="none" strike="noStrike" kern="12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p>
                      <a:pPr algn="ctr" fontAlgn="t"/>
                      <a:endParaRPr lang="es-MX" sz="1400" b="0" i="0" u="none" strike="noStrike" kern="12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p>
                      <a:pPr algn="ctr" fontAlgn="t"/>
                      <a:endParaRPr lang="es-MX" sz="1400" b="0" i="0" u="none" strike="noStrike" kern="12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p>
                      <a:pPr algn="ctr" fontAlgn="t"/>
                      <a:r>
                        <a:rPr lang="es-MX" sz="1400" b="0" i="0" u="none" strike="noStrike" kern="1200" dirty="0">
                          <a:solidFill>
                            <a:srgbClr val="000000"/>
                          </a:solidFill>
                          <a:effectLst/>
                          <a:latin typeface="Tahoma" panose="020B0604030504040204" pitchFamily="34" charset="0"/>
                          <a:ea typeface="Tahoma" panose="020B0604030504040204" pitchFamily="34" charset="0"/>
                          <a:cs typeface="Tahoma" panose="020B0604030504040204" pitchFamily="34" charset="0"/>
                        </a:rPr>
                        <a:t>Proyecto de decreto que reforma diversas disposiciones del Código de Comercio y del Código Federal de Procedimientos Civiles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Dip. Sebastián Aguilera Brenes. GPMORENA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4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Incluir el inmueble donde el deudor tenga establecida su vivienda </a:t>
                      </a:r>
                      <a:r>
                        <a:rPr lang="es-MX"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en el orden de prelación en la traba del</a:t>
                      </a:r>
                      <a:r>
                        <a:rPr lang="es-MX" sz="14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 embargo de bienes</a:t>
                      </a:r>
                      <a:r>
                        <a:rPr lang="es-MX"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 para su señalamiento sólo por parte del demandado, y precisar que la carga de la prueba recaerá sobre el demandado.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Justicia con opinión de Economía, Comercio y Competitividad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85611463"/>
                  </a:ext>
                </a:extLst>
              </a:tr>
              <a:tr h="2817353">
                <a:tc>
                  <a:txBody>
                    <a:bodyPr/>
                    <a:lstStyle/>
                    <a:p>
                      <a:pPr algn="ctr" fontAlgn="t"/>
                      <a:endParaRPr lang="es-MX" sz="1400" b="0" i="0" u="none" strike="noStrike" kern="12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p>
                      <a:pPr algn="ctr" fontAlgn="t"/>
                      <a:endParaRPr lang="es-MX" sz="1400" b="0" i="0" u="none" strike="noStrike" kern="12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p>
                      <a:pPr algn="ctr" fontAlgn="t"/>
                      <a:endParaRPr lang="es-MX" sz="1400" b="0" i="0" u="none" strike="noStrike" kern="12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p>
                      <a:pPr algn="ctr" fontAlgn="t"/>
                      <a:endParaRPr lang="es-MX" sz="1400" b="0" i="0" u="none" strike="noStrike" kern="12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p>
                      <a:pPr algn="ctr" fontAlgn="t"/>
                      <a:r>
                        <a:rPr lang="es-MX" sz="1400" b="0" i="0" u="none" strike="noStrike" kern="1200" dirty="0">
                          <a:solidFill>
                            <a:srgbClr val="000000"/>
                          </a:solidFill>
                          <a:effectLst/>
                          <a:latin typeface="Tahoma" panose="020B0604030504040204" pitchFamily="34" charset="0"/>
                          <a:ea typeface="Tahoma" panose="020B0604030504040204" pitchFamily="34" charset="0"/>
                          <a:cs typeface="Tahoma" panose="020B0604030504040204" pitchFamily="34" charset="0"/>
                        </a:rPr>
                        <a:t>Proyecto de decreto por el que se adicionan los artículos 323 bis y 406 bis al Código Federal de Procedimientos Civiles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4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rPr>
                        <a:t>Dip. Rubén Cayetano Gracía. GPMORENA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4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Incluir como requisito de procedencia de la demanda en materia de arrendamiento la presentación del alta, por parte del actor, ante el SAT</a:t>
                      </a:r>
                      <a:r>
                        <a:rPr lang="es-MX"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 con esa actividad empresarial en particular. </a:t>
                      </a:r>
                      <a:r>
                        <a:rPr lang="es-MX" sz="14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Establecer por parte de los Jueces de dar aviso al SAT del monto que reciba la parte beneficiada dentro de juicios en materia de arrendamiento inmobiliario.</a:t>
                      </a:r>
                      <a:endParaRPr lang="es-MX"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Justicia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36937144"/>
                  </a:ext>
                </a:extLst>
              </a:tr>
            </a:tbl>
          </a:graphicData>
        </a:graphic>
      </p:graphicFrame>
      <p:sp>
        <p:nvSpPr>
          <p:cNvPr id="5" name="Rectángulo 4"/>
          <p:cNvSpPr/>
          <p:nvPr/>
        </p:nvSpPr>
        <p:spPr>
          <a:xfrm>
            <a:off x="4613866" y="1130846"/>
            <a:ext cx="2964273" cy="369332"/>
          </a:xfrm>
          <a:prstGeom prst="rect">
            <a:avLst/>
          </a:prstGeom>
        </p:spPr>
        <p:txBody>
          <a:bodyPr wrap="none">
            <a:spAutoFit/>
          </a:bodyPr>
          <a:lstStyle/>
          <a:p>
            <a:pPr algn="ctr"/>
            <a:r>
              <a:rPr lang="es-MX" b="1" dirty="0">
                <a:latin typeface="Tahoma" panose="020B0604030504040204" pitchFamily="34" charset="0"/>
                <a:ea typeface="Tahoma" panose="020B0604030504040204" pitchFamily="34" charset="0"/>
                <a:cs typeface="Tahoma" panose="020B0604030504040204" pitchFamily="34" charset="0"/>
              </a:rPr>
              <a:t>II.- Iniciativas parciales</a:t>
            </a:r>
          </a:p>
        </p:txBody>
      </p:sp>
    </p:spTree>
    <p:extLst>
      <p:ext uri="{BB962C8B-B14F-4D97-AF65-F5344CB8AC3E}">
        <p14:creationId xmlns:p14="http://schemas.microsoft.com/office/powerpoint/2010/main" val="2822909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978316" y="155687"/>
            <a:ext cx="5085348" cy="1111640"/>
          </a:xfrm>
        </p:spPr>
        <p:txBody>
          <a:bodyPr>
            <a:noAutofit/>
          </a:bodyPr>
          <a:lstStyle/>
          <a:p>
            <a:pPr marL="180340" algn="ctr">
              <a:lnSpc>
                <a:spcPct val="115000"/>
              </a:lnSpc>
              <a:spcBef>
                <a:spcPts val="500"/>
              </a:spcBef>
              <a:spcAft>
                <a:spcPts val="1000"/>
              </a:spcAft>
            </a:pPr>
            <a:r>
              <a:rPr lang="es-MX" sz="3200" b="1" dirty="0">
                <a:effectLst/>
                <a:latin typeface="Century Gothic" panose="020B0502020202020204" pitchFamily="34" charset="0"/>
                <a:ea typeface="Times New Roman" panose="02020603050405020304" pitchFamily="18" charset="0"/>
                <a:cs typeface="Times New Roman" panose="02020603050405020304" pitchFamily="18" charset="0"/>
              </a:rPr>
              <a:t>Secretaría General</a:t>
            </a:r>
            <a:br>
              <a:rPr lang="es-MX" sz="1050" dirty="0">
                <a:effectLst/>
                <a:latin typeface="Calibri" panose="020F0502020204030204" pitchFamily="34" charset="0"/>
                <a:ea typeface="Times New Roman" panose="02020603050405020304" pitchFamily="18" charset="0"/>
                <a:cs typeface="Times New Roman" panose="02020603050405020304" pitchFamily="18" charset="0"/>
              </a:rPr>
            </a:br>
            <a:r>
              <a:rPr lang="es-MX" sz="2000" b="1" dirty="0">
                <a:latin typeface="Century Gothic" panose="020B0502020202020204" pitchFamily="34" charset="0"/>
                <a:ea typeface="Times New Roman" panose="02020603050405020304" pitchFamily="18" charset="0"/>
                <a:cs typeface="Times New Roman" panose="02020603050405020304" pitchFamily="18" charset="0"/>
              </a:rPr>
              <a:t>Secretaría de Servicios Parlamentarios</a:t>
            </a:r>
            <a:endParaRPr lang="es-MX" sz="2000" dirty="0"/>
          </a:p>
        </p:txBody>
      </p:sp>
      <p:pic>
        <p:nvPicPr>
          <p:cNvPr id="4" name="Imagen 3">
            <a:extLst>
              <a:ext uri="{FF2B5EF4-FFF2-40B4-BE49-F238E27FC236}">
                <a16:creationId xmlns:a16="http://schemas.microsoft.com/office/drawing/2014/main" id="{3FB88706-6546-44C1-B5F6-63C0C2C1ABDF}"/>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663579" y="155685"/>
            <a:ext cx="2385691" cy="1111641"/>
          </a:xfrm>
          <a:prstGeom prst="rect">
            <a:avLst/>
          </a:prstGeom>
        </p:spPr>
      </p:pic>
      <p:graphicFrame>
        <p:nvGraphicFramePr>
          <p:cNvPr id="3" name="Tabla 2"/>
          <p:cNvGraphicFramePr>
            <a:graphicFrameLocks noGrp="1"/>
          </p:cNvGraphicFramePr>
          <p:nvPr>
            <p:extLst>
              <p:ext uri="{D42A27DB-BD31-4B8C-83A1-F6EECF244321}">
                <p14:modId xmlns:p14="http://schemas.microsoft.com/office/powerpoint/2010/main" val="490679958"/>
              </p:ext>
            </p:extLst>
          </p:nvPr>
        </p:nvGraphicFramePr>
        <p:xfrm>
          <a:off x="663579" y="1428749"/>
          <a:ext cx="10950666" cy="5231357"/>
        </p:xfrm>
        <a:graphic>
          <a:graphicData uri="http://schemas.openxmlformats.org/drawingml/2006/table">
            <a:tbl>
              <a:tblPr/>
              <a:tblGrid>
                <a:gridCol w="3295499">
                  <a:extLst>
                    <a:ext uri="{9D8B030D-6E8A-4147-A177-3AD203B41FA5}">
                      <a16:colId xmlns:a16="http://schemas.microsoft.com/office/drawing/2014/main" val="3939791387"/>
                    </a:ext>
                  </a:extLst>
                </a:gridCol>
                <a:gridCol w="2471623">
                  <a:extLst>
                    <a:ext uri="{9D8B030D-6E8A-4147-A177-3AD203B41FA5}">
                      <a16:colId xmlns:a16="http://schemas.microsoft.com/office/drawing/2014/main" val="302856246"/>
                    </a:ext>
                  </a:extLst>
                </a:gridCol>
                <a:gridCol w="3491659">
                  <a:extLst>
                    <a:ext uri="{9D8B030D-6E8A-4147-A177-3AD203B41FA5}">
                      <a16:colId xmlns:a16="http://schemas.microsoft.com/office/drawing/2014/main" val="1990664823"/>
                    </a:ext>
                  </a:extLst>
                </a:gridCol>
                <a:gridCol w="1691885">
                  <a:extLst>
                    <a:ext uri="{9D8B030D-6E8A-4147-A177-3AD203B41FA5}">
                      <a16:colId xmlns:a16="http://schemas.microsoft.com/office/drawing/2014/main" val="3989373830"/>
                    </a:ext>
                  </a:extLst>
                </a:gridCol>
              </a:tblGrid>
              <a:tr h="249112">
                <a:tc>
                  <a:txBody>
                    <a:bodyPr/>
                    <a:lstStyle/>
                    <a:p>
                      <a:pPr algn="ctr" fontAlgn="ctr"/>
                      <a:r>
                        <a:rPr lang="es-MX" sz="1400" b="1" i="0" u="none" strike="noStrike" dirty="0">
                          <a:solidFill>
                            <a:srgbClr val="395149"/>
                          </a:solidFill>
                          <a:effectLst/>
                          <a:latin typeface="Tahoma" panose="020B0604030504040204" pitchFamily="34" charset="0"/>
                          <a:ea typeface="Tahoma" panose="020B0604030504040204" pitchFamily="34" charset="0"/>
                          <a:cs typeface="Tahoma" panose="020B0604030504040204" pitchFamily="34" charset="0"/>
                        </a:rPr>
                        <a:t>INICIATIVAS LXIV</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3DAC1"/>
                    </a:solidFill>
                  </a:tcPr>
                </a:tc>
                <a:tc>
                  <a:txBody>
                    <a:bodyPr/>
                    <a:lstStyle/>
                    <a:p>
                      <a:pPr algn="ctr" fontAlgn="ctr"/>
                      <a:r>
                        <a:rPr lang="es-MX" sz="1400" b="1" i="0" u="none" strike="noStrike" dirty="0">
                          <a:solidFill>
                            <a:srgbClr val="395149"/>
                          </a:solidFill>
                          <a:effectLst/>
                          <a:latin typeface="Tahoma" panose="020B0604030504040204" pitchFamily="34" charset="0"/>
                          <a:ea typeface="Tahoma" panose="020B0604030504040204" pitchFamily="34" charset="0"/>
                          <a:cs typeface="Tahoma" panose="020B0604030504040204" pitchFamily="34" charset="0"/>
                        </a:rPr>
                        <a:t>PRESENTADA POR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E3DAC1"/>
                    </a:solidFill>
                  </a:tcPr>
                </a:tc>
                <a:tc>
                  <a:txBody>
                    <a:bodyPr/>
                    <a:lstStyle/>
                    <a:p>
                      <a:pPr algn="ctr" fontAlgn="ctr"/>
                      <a:r>
                        <a:rPr lang="es-MX" sz="1400" b="1" i="0" u="none" strike="noStrike" dirty="0">
                          <a:solidFill>
                            <a:srgbClr val="395149"/>
                          </a:solidFill>
                          <a:effectLst/>
                          <a:latin typeface="Tahoma" panose="020B0604030504040204" pitchFamily="34" charset="0"/>
                          <a:ea typeface="Tahoma" panose="020B0604030504040204" pitchFamily="34" charset="0"/>
                          <a:cs typeface="Tahoma" panose="020B0604030504040204" pitchFamily="34" charset="0"/>
                        </a:rPr>
                        <a:t>TEMATICA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3DAC1"/>
                    </a:solidFill>
                  </a:tcPr>
                </a:tc>
                <a:tc>
                  <a:txBody>
                    <a:bodyPr/>
                    <a:lstStyle/>
                    <a:p>
                      <a:pPr algn="ctr" fontAlgn="ctr"/>
                      <a:r>
                        <a:rPr lang="es-MX" sz="1400" b="1" i="0" u="none" strike="noStrike" dirty="0">
                          <a:solidFill>
                            <a:srgbClr val="395149"/>
                          </a:solidFill>
                          <a:effectLst/>
                          <a:latin typeface="Tahoma" panose="020B0604030504040204" pitchFamily="34" charset="0"/>
                          <a:ea typeface="Tahoma" panose="020B0604030504040204" pitchFamily="34" charset="0"/>
                          <a:cs typeface="Tahoma" panose="020B0604030504040204" pitchFamily="34" charset="0"/>
                        </a:rPr>
                        <a:t>TURNO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3DAC1"/>
                    </a:solidFill>
                  </a:tcPr>
                </a:tc>
                <a:extLst>
                  <a:ext uri="{0D108BD9-81ED-4DB2-BD59-A6C34878D82A}">
                    <a16:rowId xmlns:a16="http://schemas.microsoft.com/office/drawing/2014/main" val="2347185943"/>
                  </a:ext>
                </a:extLst>
              </a:tr>
              <a:tr h="1245561">
                <a:tc>
                  <a:txBody>
                    <a:bodyPr/>
                    <a:lstStyle/>
                    <a:p>
                      <a:pPr algn="ctr" fontAlgn="t"/>
                      <a:endParaRPr lang="es-MX" sz="1400" b="0" i="0" u="none" strike="noStrike" kern="12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p>
                      <a:pPr algn="ctr" fontAlgn="t"/>
                      <a:r>
                        <a:rPr lang="es-MX" sz="1400" b="0" i="0" u="none" strike="noStrike" kern="1200" dirty="0">
                          <a:solidFill>
                            <a:srgbClr val="000000"/>
                          </a:solidFill>
                          <a:effectLst/>
                          <a:latin typeface="Tahoma" panose="020B0604030504040204" pitchFamily="34" charset="0"/>
                          <a:ea typeface="Tahoma" panose="020B0604030504040204" pitchFamily="34" charset="0"/>
                          <a:cs typeface="Tahoma" panose="020B0604030504040204" pitchFamily="34" charset="0"/>
                        </a:rPr>
                        <a:t>Proyecto de decreto que reforma diversas disposiciones del Código Civil Federal y del Código Federal de Procedimientos Civiles.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Integrantes de la Comisión de Gobernación y Población. Diversos Grupos Parlamentarios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4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rPr>
                        <a:t>Implementar mecanismos que </a:t>
                      </a:r>
                      <a:r>
                        <a:rPr lang="es-MX" sz="1400" b="1"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rPr>
                        <a:t>garanticen el ejercicio del derecho a informar, la libertad de expresión y la defensa de los derechos humanos</a:t>
                      </a:r>
                      <a:r>
                        <a:rPr lang="es-MX" sz="14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4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rPr>
                        <a:t>Justicia con opinión de Derechos Humanos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2789322"/>
                  </a:ext>
                </a:extLst>
              </a:tr>
              <a:tr h="1992898">
                <a:tc>
                  <a:txBody>
                    <a:bodyPr/>
                    <a:lstStyle/>
                    <a:p>
                      <a:pPr algn="ctr" fontAlgn="t"/>
                      <a:endParaRPr lang="es-MX" sz="1400" b="0" i="0" u="none" strike="noStrike" kern="12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p>
                      <a:pPr algn="ctr" fontAlgn="t"/>
                      <a:endParaRPr lang="es-MX" sz="1400" b="0" i="0" u="none" strike="noStrike" kern="12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p>
                      <a:pPr algn="ctr" fontAlgn="t"/>
                      <a:endParaRPr lang="es-MX" sz="1400" b="0" i="0" u="none" strike="noStrike" kern="12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p>
                      <a:pPr algn="ctr" fontAlgn="t"/>
                      <a:r>
                        <a:rPr lang="es-MX" sz="1400" b="0" i="0" u="none" strike="noStrike" kern="1200" dirty="0">
                          <a:solidFill>
                            <a:srgbClr val="000000"/>
                          </a:solidFill>
                          <a:effectLst/>
                          <a:latin typeface="Tahoma" panose="020B0604030504040204" pitchFamily="34" charset="0"/>
                          <a:ea typeface="Tahoma" panose="020B0604030504040204" pitchFamily="34" charset="0"/>
                          <a:cs typeface="Tahoma" panose="020B0604030504040204" pitchFamily="34" charset="0"/>
                        </a:rPr>
                        <a:t>Proyecto de decreto que adiciona los artículos 323 BIS y 406 BIS al Código Federal de Procedimientos Civiles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Dip. Rubén Cayetano </a:t>
                      </a:r>
                      <a:r>
                        <a:rPr lang="es-MX" sz="1400" b="0" i="0" u="none" strike="noStrike" dirty="0" err="1">
                          <a:solidFill>
                            <a:srgbClr val="000000"/>
                          </a:solidFill>
                          <a:effectLst/>
                          <a:latin typeface="Tahoma" panose="020B0604030504040204" pitchFamily="34" charset="0"/>
                          <a:ea typeface="Tahoma" panose="020B0604030504040204" pitchFamily="34" charset="0"/>
                          <a:cs typeface="Tahoma" panose="020B0604030504040204" pitchFamily="34" charset="0"/>
                        </a:rPr>
                        <a:t>Gracía</a:t>
                      </a:r>
                      <a:r>
                        <a:rPr lang="es-MX"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 GPMORENA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Establecer que quienes acudan ante la autoridad jurisdiccional, en ejercicio de su derecho a la jurisdicción efectiva, encuentren en todo momento </a:t>
                      </a:r>
                      <a:r>
                        <a:rPr lang="es-MX" sz="14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las condiciones de igualdad jurídica entre las partes, sin ventajas indebidas para ninguna de ellas.</a:t>
                      </a:r>
                      <a:endParaRPr lang="es-MX"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4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rPr>
                        <a:t>Justicia con opinión de Hacienda y Crédito Público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0682008"/>
                  </a:ext>
                </a:extLst>
              </a:tr>
              <a:tr h="1743786">
                <a:tc>
                  <a:txBody>
                    <a:bodyPr/>
                    <a:lstStyle/>
                    <a:p>
                      <a:pPr algn="ctr" fontAlgn="t"/>
                      <a:endParaRPr lang="es-MX" sz="1400" b="0" i="0" u="none" strike="noStrike" kern="12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p>
                      <a:pPr algn="ctr" fontAlgn="t"/>
                      <a:endParaRPr lang="es-MX" sz="1400" b="0" i="0" u="none" strike="noStrike" kern="12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p>
                      <a:pPr algn="ctr" fontAlgn="t"/>
                      <a:endParaRPr lang="es-MX" sz="1400" b="0" i="0" u="none" strike="noStrike" kern="12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p>
                      <a:pPr algn="ctr" fontAlgn="t"/>
                      <a:r>
                        <a:rPr lang="es-MX" sz="1400" b="0" i="0" u="none" strike="noStrike" kern="1200" dirty="0">
                          <a:solidFill>
                            <a:srgbClr val="000000"/>
                          </a:solidFill>
                          <a:effectLst/>
                          <a:latin typeface="Tahoma" panose="020B0604030504040204" pitchFamily="34" charset="0"/>
                          <a:ea typeface="Tahoma" panose="020B0604030504040204" pitchFamily="34" charset="0"/>
                          <a:cs typeface="Tahoma" panose="020B0604030504040204" pitchFamily="34" charset="0"/>
                        </a:rPr>
                        <a:t>Proyecto de decreto por el que se adiciona el artículo 546 bis al Código Federal de Procedimientos Civiles.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4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rPr>
                        <a:t>Dip. Fernando Luis Manzanilla Prieto. GPPES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Se propone </a:t>
                      </a:r>
                      <a:r>
                        <a:rPr lang="es-MX" sz="14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la eliminación del requisito de la legalización por autoridades mexicanas de los documentos que posean los hijos de mexicanos nacidos en el extranjero para agilizar la realización de trámites.</a:t>
                      </a:r>
                      <a:endParaRPr lang="es-MX"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Justicia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2186486"/>
                  </a:ext>
                </a:extLst>
              </a:tr>
            </a:tbl>
          </a:graphicData>
        </a:graphic>
      </p:graphicFrame>
      <p:sp>
        <p:nvSpPr>
          <p:cNvPr id="5" name="Rectángulo 4"/>
          <p:cNvSpPr/>
          <p:nvPr/>
        </p:nvSpPr>
        <p:spPr>
          <a:xfrm>
            <a:off x="4559274" y="994366"/>
            <a:ext cx="2964273" cy="369332"/>
          </a:xfrm>
          <a:prstGeom prst="rect">
            <a:avLst/>
          </a:prstGeom>
        </p:spPr>
        <p:txBody>
          <a:bodyPr wrap="none">
            <a:spAutoFit/>
          </a:bodyPr>
          <a:lstStyle/>
          <a:p>
            <a:pPr algn="ctr"/>
            <a:r>
              <a:rPr lang="es-MX" b="1" dirty="0">
                <a:latin typeface="Tahoma" panose="020B0604030504040204" pitchFamily="34" charset="0"/>
                <a:ea typeface="Tahoma" panose="020B0604030504040204" pitchFamily="34" charset="0"/>
                <a:cs typeface="Tahoma" panose="020B0604030504040204" pitchFamily="34" charset="0"/>
              </a:rPr>
              <a:t>II.- Iniciativas parciales</a:t>
            </a:r>
          </a:p>
        </p:txBody>
      </p:sp>
    </p:spTree>
    <p:extLst>
      <p:ext uri="{BB962C8B-B14F-4D97-AF65-F5344CB8AC3E}">
        <p14:creationId xmlns:p14="http://schemas.microsoft.com/office/powerpoint/2010/main" val="1710120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3642</TotalTime>
  <Words>1677</Words>
  <Application>Microsoft Office PowerPoint</Application>
  <PresentationFormat>Panorámica</PresentationFormat>
  <Paragraphs>150</Paragraphs>
  <Slides>12</Slides>
  <Notes>1</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12</vt:i4>
      </vt:variant>
    </vt:vector>
  </HeadingPairs>
  <TitlesOfParts>
    <vt:vector size="20" baseType="lpstr">
      <vt:lpstr>Arial</vt:lpstr>
      <vt:lpstr>Calibri</vt:lpstr>
      <vt:lpstr>Calibri Light</vt:lpstr>
      <vt:lpstr>Century Gothic</vt:lpstr>
      <vt:lpstr>Pangram</vt:lpstr>
      <vt:lpstr>Tahoma</vt:lpstr>
      <vt:lpstr>Wingdings</vt:lpstr>
      <vt:lpstr>Tema de Office</vt:lpstr>
      <vt:lpstr>Secretaría General Secretaría de Servicios Parlamentarios  Iniciativas relacionadas con temas del Código Nacional de Procedimientos Civiles y Familiares</vt:lpstr>
      <vt:lpstr>Secretaría General Secretaría de Servicios Parlamentarios</vt:lpstr>
      <vt:lpstr>Secretaría General Secretaría de Servicios Parlamentarios</vt:lpstr>
      <vt:lpstr>Secretaría General Secretaría de Servicios Parlamentarios</vt:lpstr>
      <vt:lpstr>Secretaría General Secretaría de Servicios Parlamentarios</vt:lpstr>
      <vt:lpstr>Secretaría General Secretaría de Servicios Parlamentarios</vt:lpstr>
      <vt:lpstr>Secretaría General Secretaría de Servicios Parlamentarios</vt:lpstr>
      <vt:lpstr>Secretaría General Secretaría de Servicios Parlamentarios</vt:lpstr>
      <vt:lpstr>Secretaría General Secretaría de Servicios Parlamentarios</vt:lpstr>
      <vt:lpstr>Secretaría General Secretaría de Servicios Parlamentarios</vt:lpstr>
      <vt:lpstr>Secretaría General Secretaría de Servicios Parlamentarios</vt:lpstr>
      <vt:lpstr>Secretaría General Secretaría de Servicios Parlamentarios  servicios.parlamentarios@diputados.gob.mx</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DGAJ</dc:creator>
  <cp:lastModifiedBy>jose vazquez</cp:lastModifiedBy>
  <cp:revision>39</cp:revision>
  <cp:lastPrinted>2022-06-07T16:24:59Z</cp:lastPrinted>
  <dcterms:created xsi:type="dcterms:W3CDTF">2022-03-17T14:47:26Z</dcterms:created>
  <dcterms:modified xsi:type="dcterms:W3CDTF">2022-06-17T22:56:36Z</dcterms:modified>
</cp:coreProperties>
</file>